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77" r:id="rId3"/>
    <p:sldId id="278" r:id="rId4"/>
    <p:sldId id="257" r:id="rId5"/>
    <p:sldId id="258" r:id="rId6"/>
    <p:sldId id="259" r:id="rId7"/>
    <p:sldId id="263" r:id="rId8"/>
    <p:sldId id="260" r:id="rId9"/>
    <p:sldId id="279" r:id="rId10"/>
    <p:sldId id="261" r:id="rId11"/>
    <p:sldId id="262" r:id="rId12"/>
    <p:sldId id="266" r:id="rId13"/>
    <p:sldId id="264" r:id="rId14"/>
    <p:sldId id="265" r:id="rId15"/>
    <p:sldId id="267" r:id="rId16"/>
    <p:sldId id="270" r:id="rId17"/>
    <p:sldId id="271" r:id="rId18"/>
    <p:sldId id="272" r:id="rId19"/>
    <p:sldId id="273" r:id="rId20"/>
    <p:sldId id="280" r:id="rId21"/>
    <p:sldId id="268" r:id="rId22"/>
    <p:sldId id="269" r:id="rId23"/>
    <p:sldId id="274" r:id="rId24"/>
    <p:sldId id="275" r:id="rId25"/>
    <p:sldId id="276" r:id="rId2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F0EE-265E-478A-B62C-F1086515212B}" type="datetimeFigureOut">
              <a:rPr lang="fr-FR" smtClean="0"/>
              <a:t>09/03/2023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88B63E-3195-461C-901A-A4079EA6534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062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Après séparation en test et train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B63E-3195-461C-901A-A4079EA6534E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3606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B63E-3195-461C-901A-A4079EA6534E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7475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Par défaut les modèles ont un seuil à 0,5. Pour une entrée donnée le modèle évalue la probabilité d’appartenance à chaque classe. Si pour une classe la proba est &gt;= 0,5 alors l’entrée appartient à cette classe selon le modèle.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88B63E-3195-461C-901A-A4079EA6534E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7461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575A13-5C6A-B0AB-FDFA-AAF0FE2E71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F1BDF5B-F522-6A58-A413-D15D25A855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69D9BFE-F846-A3C8-5F27-8CBEA3669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93C14-87B8-4B86-8F02-9CACF674FFA5}" type="datetime1">
              <a:rPr lang="fr-FR" smtClean="0"/>
              <a:t>09/03/2023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D6F57A-786E-B06B-B379-0FF9B8007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B7EC32-E719-0533-1C0C-328A8EEC3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E2FBD-BF37-406B-8EFD-A07DD9B991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8397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D4D76A-BAC7-C712-8916-F518CD2AE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B3E9D7C-4DCE-4B0F-3F87-21CC2A5FDE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7C795F-1811-78D4-C965-281A4903B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EFFE0-0FD9-4AF7-9ACD-1CA00B51AC75}" type="datetime1">
              <a:rPr lang="fr-FR" smtClean="0"/>
              <a:t>09/03/2023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363646E-66BD-DD5F-B426-9A7AF24A8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74602A7-5B1E-CCE9-27C3-2E5F9728E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E2FBD-BF37-406B-8EFD-A07DD9B991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504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18445F7-99DC-0F13-249A-9594F07272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5B07997-86BE-72C2-74D7-188E343E76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73C42F-84C8-21DE-266A-F418199F2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A131C-3CCB-46DD-8969-388AE5C3AA90}" type="datetime1">
              <a:rPr lang="fr-FR" smtClean="0"/>
              <a:t>09/03/2023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0DD303F-D24D-F802-0A71-80A6446E9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749929-67B2-7E31-3339-1BC5E9CED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E2FBD-BF37-406B-8EFD-A07DD9B991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1096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E7F58D-5AA5-44BE-335D-8C1FA6FDE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F8E2E4-C939-1DA6-2C1A-1219F9CDF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3FC776-6B68-E224-1D11-90E783CDE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96D3B-7EB2-4700-85C0-D27ACF3DE5B8}" type="datetime1">
              <a:rPr lang="fr-FR" smtClean="0"/>
              <a:t>09/03/2023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CB65B32-3CC4-E780-9D13-D82EFD3E1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977BB4-2B9A-AB6B-C90A-2312FF2EF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E2FBD-BF37-406B-8EFD-A07DD9B991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9195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1CBE962-09B3-E6CE-A700-FD0C26B44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3C53A11-339E-638F-EDC9-B7FE1504B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C03756A-7569-BCD7-2AE4-B9D251DDA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AC456-4337-4075-840A-1E224509E0EF}" type="datetime1">
              <a:rPr lang="fr-FR" smtClean="0"/>
              <a:t>09/03/2023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F6C257-128D-0AE6-063F-2C4615966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E2858A-EDB9-9E20-029D-18862E425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E2FBD-BF37-406B-8EFD-A07DD9B991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228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E8D8CD-499E-3AC7-02AA-DEFC40C41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AECB50-CCC8-3942-6E50-9B1EEE485F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8B7EA6E-82C6-0B29-C1E2-05E3A36E2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0CBBE9C-AB46-FCD3-593E-B5937D0E0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FA555-186A-4CFC-B697-773FAFF0985A}" type="datetime1">
              <a:rPr lang="fr-FR" smtClean="0"/>
              <a:t>09/03/2023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D807D33-2987-ED7A-F7D0-5F3D001B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858AFB6-B2EC-8E71-36E9-BEFAB197A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E2FBD-BF37-406B-8EFD-A07DD9B991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8610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31FE41-7C26-2D3C-3273-00EE2FB74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5A449B-362B-A63C-88E5-F5CA8D4890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338DF9B-68CE-1BDE-ABC4-0C6B540D1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F962EB1-CEE9-0482-64E5-7526FC9D12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E6B7BEC-4819-1E40-C7FF-E21700FD3A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A9C37907-20B1-0F48-0D92-C7ED040AD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3B5E6-C79B-4CB9-87C2-FCD25B098E1F}" type="datetime1">
              <a:rPr lang="fr-FR" smtClean="0"/>
              <a:t>09/03/2023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BC15533-8E63-310C-856A-40F78AC98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21578FF-E64A-741F-1C89-5BD10543A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E2FBD-BF37-406B-8EFD-A07DD9B991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565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1B25BA-C3DF-8686-18C1-E66BD5136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C95037F-EFB4-DCC1-49BF-EF698E0BB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F6944-CFAA-4E5C-8990-9729938B02C1}" type="datetime1">
              <a:rPr lang="fr-FR" smtClean="0"/>
              <a:t>09/03/2023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07D3EF7-94C5-7119-C485-BEE587E39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640AECB-FEBC-5223-603D-1CC5F5A91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E2FBD-BF37-406B-8EFD-A07DD9B991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735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862C21E-6415-B37A-9BCF-51BFDBD01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7B44F-67DD-468D-AE56-A72D957D1720}" type="datetime1">
              <a:rPr lang="fr-FR" smtClean="0"/>
              <a:t>09/03/2023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33525E0E-B2AD-B2FE-F2DD-102E554D6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30BE05D-03E0-9A97-ED63-EFFDF4772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E2FBD-BF37-406B-8EFD-A07DD9B991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728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D617B1-2905-841F-8FF2-ADC08120D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F3A9F42-987A-4469-4C55-27F6FA8E6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41B1CD1-678B-B5A6-CC2C-44896ED2BF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A378044-2E8B-E744-3EF0-535EE3974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4EB88-CFD8-4B0D-9026-B72D0382C879}" type="datetime1">
              <a:rPr lang="fr-FR" smtClean="0"/>
              <a:t>09/03/2023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741899F-50BF-BFDE-D001-55652D77F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57410A-2E5D-5AC8-459C-CEFB07469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E2FBD-BF37-406B-8EFD-A07DD9B991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8051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52EBE6-6DAE-9B4C-AFB8-0D4D88D81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C50FA593-4EAC-AA7D-0BB5-D08574DF97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7C247DD-FDBE-80F2-E97D-838AD8392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736BEB5-9706-5DBD-4E96-495300251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C727C-21D5-4E26-B9F6-8DCDEA3F0468}" type="datetime1">
              <a:rPr lang="fr-FR" smtClean="0"/>
              <a:t>09/03/2023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5CC9297-0BB5-AC1A-CB99-A44CF4ABE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89F1766-DB4B-7E9E-893F-5940E8465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3E2FBD-BF37-406B-8EFD-A07DD9B991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73811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C12663E0-AAC7-CCA2-F37B-2857C7850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5C4BC1-B9EA-E041-5EE4-830A279B1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62EE970-9FAD-FEB9-92FD-16F3D39995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F421FC-41F5-4C0D-AFD2-0D74A490643F}" type="datetime1">
              <a:rPr lang="fr-FR" smtClean="0"/>
              <a:t>09/03/2023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C99127-D442-316A-C15D-67B47EB9AE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FF7B65-1F94-5A32-E285-6C24D6D896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E2FBD-BF37-406B-8EFD-A07DD9B9911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143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w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gif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E51FDB5-7E1F-2729-21AA-020951A4B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94716" y="739978"/>
            <a:ext cx="5334930" cy="3004145"/>
          </a:xfrm>
        </p:spPr>
        <p:txBody>
          <a:bodyPr>
            <a:normAutofit/>
          </a:bodyPr>
          <a:lstStyle/>
          <a:p>
            <a:r>
              <a:rPr lang="fr-FR" dirty="0"/>
              <a:t>Implémentation d’un modèle de </a:t>
            </a:r>
            <a:r>
              <a:rPr lang="fr-FR" dirty="0" err="1"/>
              <a:t>scoring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F101411-1B0A-0B8B-1E0E-4CA4AD3CBD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94715" y="3836197"/>
            <a:ext cx="5334931" cy="2189214"/>
          </a:xfrm>
        </p:spPr>
        <p:txBody>
          <a:bodyPr>
            <a:normAutofit/>
          </a:bodyPr>
          <a:lstStyle/>
          <a:p>
            <a:r>
              <a:rPr lang="fr-FR" dirty="0"/>
              <a:t>Matthieu GUIMARD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2D893D8-7849-BADF-958D-18A4203E63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86" r="3012" b="-2"/>
          <a:stretch/>
        </p:blipFill>
        <p:spPr>
          <a:xfrm>
            <a:off x="631840" y="598720"/>
            <a:ext cx="5178249" cy="5178249"/>
          </a:xfrm>
          <a:custGeom>
            <a:avLst/>
            <a:gdLst/>
            <a:ahLst/>
            <a:cxnLst/>
            <a:rect l="l" t="t" r="r" b="b"/>
            <a:pathLst>
              <a:path w="3741748" h="3741748">
                <a:moveTo>
                  <a:pt x="1870874" y="0"/>
                </a:moveTo>
                <a:cubicBezTo>
                  <a:pt x="2904129" y="0"/>
                  <a:pt x="3741748" y="837619"/>
                  <a:pt x="3741748" y="1870874"/>
                </a:cubicBezTo>
                <a:cubicBezTo>
                  <a:pt x="3741748" y="2904129"/>
                  <a:pt x="2904129" y="3741748"/>
                  <a:pt x="1870874" y="3741748"/>
                </a:cubicBezTo>
                <a:cubicBezTo>
                  <a:pt x="837619" y="3741748"/>
                  <a:pt x="0" y="2904129"/>
                  <a:pt x="0" y="1870874"/>
                </a:cubicBezTo>
                <a:cubicBezTo>
                  <a:pt x="0" y="837619"/>
                  <a:pt x="837619" y="0"/>
                  <a:pt x="1870874" y="0"/>
                </a:cubicBezTo>
                <a:close/>
              </a:path>
            </a:pathLst>
          </a:cu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CBAFC67-7CC5-FC9B-7D9D-9425A6879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5854"/>
            <a:ext cx="995680" cy="1002145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EA19B4-D865-EB78-1F8A-BDE9431CE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839575" y="6356926"/>
            <a:ext cx="228600" cy="365125"/>
          </a:xfrm>
        </p:spPr>
        <p:txBody>
          <a:bodyPr/>
          <a:lstStyle/>
          <a:p>
            <a:fld id="{8E3E2FBD-BF37-406B-8EFD-A07DD9B9911D}" type="slidenum">
              <a:rPr lang="fr-FR" sz="2400" b="1" smtClean="0">
                <a:solidFill>
                  <a:schemeClr val="accent6">
                    <a:lumMod val="75000"/>
                  </a:schemeClr>
                </a:solidFill>
              </a:rPr>
              <a:t>1</a:t>
            </a:fld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0956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FEE1FC6-865B-19D6-6378-968D94F52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3010"/>
            <a:ext cx="9833548" cy="587066"/>
          </a:xfrm>
        </p:spPr>
        <p:txBody>
          <a:bodyPr anchor="b">
            <a:normAutofit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Suivi de l’entrainement avec </a:t>
            </a:r>
            <a:r>
              <a:rPr lang="fr-FR" sz="3600" dirty="0" err="1">
                <a:solidFill>
                  <a:schemeClr val="tx2"/>
                </a:solidFill>
              </a:rPr>
              <a:t>MLflow</a:t>
            </a:r>
            <a:endParaRPr lang="fr-FR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8536A4-D9A1-E0A0-66F2-5FC82CAB9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918" y="473249"/>
            <a:ext cx="9833548" cy="6229302"/>
          </a:xfrm>
        </p:spPr>
        <p:txBody>
          <a:bodyPr>
            <a:normAutofit/>
          </a:bodyPr>
          <a:lstStyle/>
          <a:p>
            <a:r>
              <a:rPr lang="fr-FR" sz="1800" dirty="0" err="1">
                <a:solidFill>
                  <a:schemeClr val="tx2"/>
                </a:solidFill>
              </a:rPr>
              <a:t>MLFlow</a:t>
            </a:r>
            <a:r>
              <a:rPr lang="fr-FR" sz="1800" dirty="0">
                <a:solidFill>
                  <a:schemeClr val="tx2"/>
                </a:solidFill>
              </a:rPr>
              <a:t> est une librairie de python permettant de garder une trace des entrainement de différents modèles d’intelligence artificielle.</a:t>
            </a:r>
          </a:p>
          <a:p>
            <a:r>
              <a:rPr lang="fr-FR" sz="1800" dirty="0">
                <a:solidFill>
                  <a:schemeClr val="tx2"/>
                </a:solidFill>
              </a:rPr>
              <a:t>La librairie permet également de stocker les caractéristiques du modèle, des graphiques qui y sont liés et enfin le modèle en lui-même.</a:t>
            </a:r>
          </a:p>
          <a:p>
            <a:r>
              <a:rPr lang="fr-FR" sz="1800" dirty="0">
                <a:solidFill>
                  <a:schemeClr val="tx2"/>
                </a:solidFill>
              </a:rPr>
              <a:t>Cela permet de ne pas ré-entrainer le modèle à chaque lancement.</a:t>
            </a: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</a:endParaRPr>
          </a:p>
          <a:p>
            <a:r>
              <a:rPr lang="fr-FR" sz="1800" dirty="0" err="1">
                <a:solidFill>
                  <a:schemeClr val="tx2"/>
                </a:solidFill>
              </a:rPr>
              <a:t>MLFlow</a:t>
            </a:r>
            <a:r>
              <a:rPr lang="fr-FR" sz="1800" dirty="0">
                <a:solidFill>
                  <a:schemeClr val="tx2"/>
                </a:solidFill>
              </a:rPr>
              <a:t> fournit également un environnement graphique pour faciliter l’études des différents modèles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2768403-C3BA-061B-DBF6-8AC49AF96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0" y="1"/>
            <a:ext cx="1097280" cy="10157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C2BD080-F356-B39B-F546-917585447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5854"/>
            <a:ext cx="995680" cy="10021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3D0AC9D-AFDF-BD11-9EEC-D7AAA8710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5894" y="2013139"/>
            <a:ext cx="8383170" cy="181000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1B338CA-5181-E2A6-CB3C-BD3F4F938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589" y="4229873"/>
            <a:ext cx="8453779" cy="255040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C2095E3E-DA8D-E62F-2267-38E145BA2B65}"/>
              </a:ext>
            </a:extLst>
          </p:cNvPr>
          <p:cNvSpPr txBox="1">
            <a:spLocks/>
          </p:cNvSpPr>
          <p:nvPr/>
        </p:nvSpPr>
        <p:spPr>
          <a:xfrm>
            <a:off x="11506200" y="6356926"/>
            <a:ext cx="561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3E2FBD-BF37-406B-8EFD-A07DD9B9911D}" type="slidenum">
              <a:rPr lang="fr-FR" sz="2400" b="1" smtClean="0">
                <a:solidFill>
                  <a:schemeClr val="accent6">
                    <a:lumMod val="75000"/>
                  </a:schemeClr>
                </a:solidFill>
              </a:rPr>
              <a:pPr/>
              <a:t>10</a:t>
            </a:fld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881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928F578-600F-88BF-BA65-ACC87F987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26" y="6789"/>
            <a:ext cx="9833548" cy="736161"/>
          </a:xfrm>
        </p:spPr>
        <p:txBody>
          <a:bodyPr anchor="b">
            <a:normAutofit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Élaboration d’une fonction de coût métier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2E81F3F-DF13-7262-0DDD-A8496F1FD3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73" y="735024"/>
            <a:ext cx="9833548" cy="6122976"/>
          </a:xfrm>
        </p:spPr>
        <p:txBody>
          <a:bodyPr>
            <a:normAutofit/>
          </a:bodyPr>
          <a:lstStyle/>
          <a:p>
            <a:r>
              <a:rPr lang="fr-FR" sz="1800" dirty="0">
                <a:solidFill>
                  <a:schemeClr val="tx2"/>
                </a:solidFill>
              </a:rPr>
              <a:t>Une métrique statistique peut occulter certains points important du côté « métier » du problème étudié.</a:t>
            </a:r>
          </a:p>
          <a:p>
            <a:r>
              <a:rPr lang="fr-FR" sz="1800" dirty="0">
                <a:solidFill>
                  <a:schemeClr val="tx2"/>
                </a:solidFill>
              </a:rPr>
              <a:t>Premier angle de vision métier : la matrice de confusion.</a:t>
            </a:r>
          </a:p>
          <a:p>
            <a:r>
              <a:rPr lang="fr-FR" sz="1800" dirty="0">
                <a:solidFill>
                  <a:schemeClr val="tx2"/>
                </a:solidFill>
              </a:rPr>
              <a:t>Dans notre cas:</a:t>
            </a:r>
          </a:p>
          <a:p>
            <a:pPr lvl="1"/>
            <a:r>
              <a:rPr lang="fr-FR" sz="1400" dirty="0">
                <a:solidFill>
                  <a:schemeClr val="tx2"/>
                </a:solidFill>
              </a:rPr>
              <a:t>Faux positif : client jugé dangereux alors que capable de rembourser son prêt </a:t>
            </a:r>
            <a:r>
              <a:rPr lang="fr-FR" sz="1400" dirty="0">
                <a:solidFill>
                  <a:schemeClr val="tx2"/>
                </a:solidFill>
                <a:sym typeface="Wingdings" panose="05000000000000000000" pitchFamily="2" charset="2"/>
              </a:rPr>
              <a:t> Perte du taux d’intérêt du prêt pour l’entreprise</a:t>
            </a:r>
            <a:endParaRPr lang="fr-FR" sz="1400" dirty="0">
              <a:solidFill>
                <a:schemeClr val="tx2"/>
              </a:solidFill>
            </a:endParaRPr>
          </a:p>
          <a:p>
            <a:pPr lvl="1"/>
            <a:r>
              <a:rPr lang="fr-FR" sz="1400" dirty="0">
                <a:solidFill>
                  <a:schemeClr val="tx2"/>
                </a:solidFill>
              </a:rPr>
              <a:t>Faux négatif : client jugé fiable alors que non solvable </a:t>
            </a:r>
            <a:r>
              <a:rPr lang="fr-FR" sz="1400" dirty="0">
                <a:solidFill>
                  <a:schemeClr val="tx2"/>
                </a:solidFill>
                <a:sym typeface="Wingdings" panose="05000000000000000000" pitchFamily="2" charset="2"/>
              </a:rPr>
              <a:t> perte du montant du prêt.</a:t>
            </a:r>
          </a:p>
          <a:p>
            <a:r>
              <a:rPr lang="fr-FR" sz="1800" dirty="0">
                <a:solidFill>
                  <a:schemeClr val="tx2"/>
                </a:solidFill>
                <a:sym typeface="Wingdings" panose="05000000000000000000" pitchFamily="2" charset="2"/>
              </a:rPr>
              <a:t>L’objectif est donc de prendre en considération ces fausses prédictions:</a:t>
            </a:r>
          </a:p>
          <a:p>
            <a:endParaRPr lang="fr-FR" sz="18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endParaRPr lang="fr-FR" sz="18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endParaRPr lang="fr-FR" sz="1800" dirty="0">
              <a:solidFill>
                <a:schemeClr val="tx2"/>
              </a:solidFill>
              <a:sym typeface="Wingdings" panose="05000000000000000000" pitchFamily="2" charset="2"/>
            </a:endParaRPr>
          </a:p>
          <a:p>
            <a:r>
              <a:rPr lang="fr-FR" sz="1800" dirty="0">
                <a:solidFill>
                  <a:schemeClr val="tx2"/>
                </a:solidFill>
                <a:sym typeface="Wingdings" panose="05000000000000000000" pitchFamily="2" charset="2"/>
              </a:rPr>
              <a:t>Notre fonction de coût métier compte le nombre de faux positifs et de </a:t>
            </a:r>
            <a:br>
              <a:rPr lang="fr-FR" sz="1800" dirty="0">
                <a:solidFill>
                  <a:schemeClr val="tx2"/>
                </a:solidFill>
                <a:sym typeface="Wingdings" panose="05000000000000000000" pitchFamily="2" charset="2"/>
              </a:rPr>
            </a:br>
            <a:r>
              <a:rPr lang="fr-FR" sz="1800" dirty="0">
                <a:solidFill>
                  <a:schemeClr val="tx2"/>
                </a:solidFill>
                <a:sym typeface="Wingdings" panose="05000000000000000000" pitchFamily="2" charset="2"/>
              </a:rPr>
              <a:t>faux négatifs avec une pondération de *10 pour les faux négatifs. </a:t>
            </a:r>
            <a:endParaRPr lang="fr-FR" sz="1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5038224-DBDF-6D3E-54C3-0FBCFB571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4720" y="1"/>
            <a:ext cx="1097280" cy="10157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90F4647-FADD-1746-C8F6-82F5A242C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55854"/>
            <a:ext cx="995680" cy="1002145"/>
          </a:xfrm>
          <a:prstGeom prst="rect">
            <a:avLst/>
          </a:prstGeom>
        </p:spPr>
      </p:pic>
      <p:pic>
        <p:nvPicPr>
          <p:cNvPr id="7" name="Image 6" descr="Une image contenant table&#10;&#10;Description générée automatiquement">
            <a:extLst>
              <a:ext uri="{FF2B5EF4-FFF2-40B4-BE49-F238E27FC236}">
                <a16:creationId xmlns:a16="http://schemas.microsoft.com/office/drawing/2014/main" id="{033F09F4-931A-E557-AF7F-824A5C33198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0" t="10794" r="18114" b="3796"/>
          <a:stretch/>
        </p:blipFill>
        <p:spPr>
          <a:xfrm>
            <a:off x="8326128" y="2419281"/>
            <a:ext cx="3154826" cy="225026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A7C0E1D0-A69D-F0F9-2F44-9F8AAD3C7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768" y="3257551"/>
            <a:ext cx="5917248" cy="906472"/>
          </a:xfrm>
          <a:prstGeom prst="rect">
            <a:avLst/>
          </a:prstGeom>
        </p:spPr>
      </p:pic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7B67EC0C-2693-E7CC-46E1-C4D677615C81}"/>
              </a:ext>
            </a:extLst>
          </p:cNvPr>
          <p:cNvSpPr txBox="1">
            <a:spLocks/>
          </p:cNvSpPr>
          <p:nvPr/>
        </p:nvSpPr>
        <p:spPr>
          <a:xfrm>
            <a:off x="11480954" y="6356926"/>
            <a:ext cx="5872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3E2FBD-BF37-406B-8EFD-A07DD9B9911D}" type="slidenum">
              <a:rPr lang="fr-FR" sz="2400" b="1" smtClean="0">
                <a:solidFill>
                  <a:schemeClr val="accent6">
                    <a:lumMod val="75000"/>
                  </a:schemeClr>
                </a:solidFill>
              </a:rPr>
              <a:pPr/>
              <a:t>11</a:t>
            </a:fld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826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42B18BB-8E0A-C71E-25B7-CAE6A95946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73" y="6790"/>
            <a:ext cx="9833548" cy="631386"/>
          </a:xfrm>
        </p:spPr>
        <p:txBody>
          <a:bodyPr anchor="b">
            <a:normAutofit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Élaboration dune fonction de coût métier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E04574-62B1-1CA0-9AAD-2D2B5FE37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5680" y="565998"/>
            <a:ext cx="9833548" cy="6262124"/>
          </a:xfrm>
        </p:spPr>
        <p:txBody>
          <a:bodyPr>
            <a:normAutofit/>
          </a:bodyPr>
          <a:lstStyle/>
          <a:p>
            <a:r>
              <a:rPr lang="fr-FR" sz="1800" dirty="0">
                <a:solidFill>
                  <a:schemeClr val="tx2"/>
                </a:solidFill>
              </a:rPr>
              <a:t>L’objectif est d’entrainer un nouveau modèle avec la même méthodologie que précédemment mais notre fonction de coût métier.</a:t>
            </a:r>
          </a:p>
          <a:p>
            <a:r>
              <a:rPr lang="fr-FR" sz="1800" dirty="0">
                <a:solidFill>
                  <a:schemeClr val="tx2"/>
                </a:solidFill>
              </a:rPr>
              <a:t>De plus, nous pouvons également tester différentes valeurs de seuil pour l’estimation de solvabilité de notre modèle</a:t>
            </a: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r>
              <a:rPr lang="fr-FR" sz="1800" dirty="0">
                <a:solidFill>
                  <a:schemeClr val="tx2"/>
                </a:solidFill>
              </a:rPr>
              <a:t>Ainsi le score minimal de notre fonction métier est atteint pour un seuil de 0,48.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440B872-5E60-D110-0948-F3A90D16A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4720" y="1"/>
            <a:ext cx="1097280" cy="10157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B995025-DD08-A063-F14A-A9EF20A06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55854"/>
            <a:ext cx="995680" cy="10021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7A4C72E-419B-BEE2-0E74-4F08837C30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83" y="1842534"/>
            <a:ext cx="11165327" cy="343671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CBE7E83E-786C-F113-FF62-7CD4378975C6}"/>
              </a:ext>
            </a:extLst>
          </p:cNvPr>
          <p:cNvSpPr txBox="1">
            <a:spLocks/>
          </p:cNvSpPr>
          <p:nvPr/>
        </p:nvSpPr>
        <p:spPr>
          <a:xfrm>
            <a:off x="11544300" y="6356926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3E2FBD-BF37-406B-8EFD-A07DD9B9911D}" type="slidenum">
              <a:rPr lang="fr-FR" sz="2400" b="1" smtClean="0">
                <a:solidFill>
                  <a:schemeClr val="accent6">
                    <a:lumMod val="75000"/>
                  </a:schemeClr>
                </a:solidFill>
              </a:rPr>
              <a:pPr/>
              <a:t>12</a:t>
            </a:fld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049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AEAA9B2-8598-2A2C-9EE2-962F91DA7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73" y="-8197"/>
            <a:ext cx="9833548" cy="57969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Comparaison des deux fonctions d’évaluation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C32BE2-8F64-C9DB-9775-DF015998A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73" y="717416"/>
            <a:ext cx="9833548" cy="6110706"/>
          </a:xfrm>
        </p:spPr>
        <p:txBody>
          <a:bodyPr>
            <a:normAutofit/>
          </a:bodyPr>
          <a:lstStyle/>
          <a:p>
            <a:r>
              <a:rPr lang="fr-FR" sz="1800" dirty="0">
                <a:solidFill>
                  <a:schemeClr val="tx2"/>
                </a:solidFill>
              </a:rPr>
              <a:t>Nous pouvons dans un premier temps récupérer les deux modèles enregistrés grâce à </a:t>
            </a:r>
            <a:r>
              <a:rPr lang="fr-FR" sz="1800" dirty="0" err="1">
                <a:solidFill>
                  <a:schemeClr val="tx2"/>
                </a:solidFill>
              </a:rPr>
              <a:t>MLFlow</a:t>
            </a:r>
            <a:endParaRPr lang="fr-FR" sz="1800" dirty="0">
              <a:solidFill>
                <a:schemeClr val="tx2"/>
              </a:solidFill>
            </a:endParaRPr>
          </a:p>
          <a:p>
            <a:r>
              <a:rPr lang="fr-FR" sz="1800" dirty="0">
                <a:solidFill>
                  <a:schemeClr val="tx2"/>
                </a:solidFill>
              </a:rPr>
              <a:t>Montrer qu’on peut récupérer les modèles entrainés avec </a:t>
            </a:r>
            <a:r>
              <a:rPr lang="fr-FR" sz="1800" dirty="0" err="1">
                <a:solidFill>
                  <a:schemeClr val="tx2"/>
                </a:solidFill>
              </a:rPr>
              <a:t>mlflow</a:t>
            </a:r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r>
              <a:rPr lang="fr-FR" sz="1800" dirty="0">
                <a:solidFill>
                  <a:schemeClr val="tx2"/>
                </a:solidFill>
              </a:rPr>
              <a:t>Modèle statistique</a:t>
            </a: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r>
              <a:rPr lang="fr-FR" sz="1800" dirty="0">
                <a:solidFill>
                  <a:schemeClr val="tx2"/>
                </a:solidFill>
              </a:rPr>
              <a:t>Modèle métier</a:t>
            </a: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r>
              <a:rPr lang="fr-FR" sz="1800" dirty="0">
                <a:solidFill>
                  <a:schemeClr val="tx2"/>
                </a:solidFill>
              </a:rPr>
              <a:t>Nous pouvons maintenant établir les matrices de confusions de nos deux modèles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58B1B01E-7F71-9690-4930-303BA36D1E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0" y="1"/>
            <a:ext cx="1097280" cy="10157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380ADEC-2844-1820-9CC7-88E653904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5854"/>
            <a:ext cx="995680" cy="10021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395F930E-0493-5226-EDA3-35C4083566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8672" b="43220"/>
          <a:stretch/>
        </p:blipFill>
        <p:spPr>
          <a:xfrm>
            <a:off x="1252062" y="2263914"/>
            <a:ext cx="5038725" cy="44008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441A3B8-77EB-480E-A314-91224950A8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062" y="3299260"/>
            <a:ext cx="6811326" cy="1324160"/>
          </a:xfrm>
          <a:prstGeom prst="rect">
            <a:avLst/>
          </a:prstGeom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1433CF7E-AF71-95E3-5CA8-89996072735A}"/>
              </a:ext>
            </a:extLst>
          </p:cNvPr>
          <p:cNvSpPr txBox="1">
            <a:spLocks/>
          </p:cNvSpPr>
          <p:nvPr/>
        </p:nvSpPr>
        <p:spPr>
          <a:xfrm>
            <a:off x="11353800" y="6356926"/>
            <a:ext cx="714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3E2FBD-BF37-406B-8EFD-A07DD9B9911D}" type="slidenum">
              <a:rPr lang="fr-FR" sz="2400" b="1" smtClean="0">
                <a:solidFill>
                  <a:schemeClr val="accent6">
                    <a:lumMod val="75000"/>
                  </a:schemeClr>
                </a:solidFill>
              </a:rPr>
              <a:pPr/>
              <a:t>13</a:t>
            </a:fld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5626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204256F-A856-8872-C46C-5D7710C16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926" y="6789"/>
            <a:ext cx="9833548" cy="640911"/>
          </a:xfrm>
        </p:spPr>
        <p:txBody>
          <a:bodyPr anchor="b">
            <a:normAutofit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Comparaison des deux fonctions d’évaluation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D0972C-BDF9-131A-E52D-DA0DCFAB5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54488"/>
            <a:ext cx="10829228" cy="6210300"/>
          </a:xfrm>
        </p:spPr>
        <p:txBody>
          <a:bodyPr>
            <a:normAutofit/>
          </a:bodyPr>
          <a:lstStyle/>
          <a:p>
            <a:r>
              <a:rPr lang="fr-FR" sz="1800" dirty="0">
                <a:solidFill>
                  <a:schemeClr val="tx2"/>
                </a:solidFill>
              </a:rPr>
              <a:t>Résultat du modèle métier                                                                     Résultat du modèle statistique</a:t>
            </a: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</a:endParaRPr>
          </a:p>
          <a:p>
            <a:r>
              <a:rPr lang="fr-FR" sz="1800" dirty="0">
                <a:solidFill>
                  <a:schemeClr val="tx2"/>
                </a:solidFill>
              </a:rPr>
              <a:t>Nous pouvons voir que l’utilisation de notre fonction de coût métier nous permet de diminuer le nombre de faux négatif tout en conservant notre métrique statistique.</a:t>
            </a:r>
          </a:p>
          <a:p>
            <a:endParaRPr lang="fr-FR" sz="1800" dirty="0">
              <a:solidFill>
                <a:schemeClr val="tx2"/>
              </a:solidFill>
            </a:endParaRPr>
          </a:p>
          <a:p>
            <a:r>
              <a:rPr lang="fr-FR" sz="1800" dirty="0">
                <a:solidFill>
                  <a:schemeClr val="tx2"/>
                </a:solidFill>
              </a:rPr>
              <a:t>L’élaboration de cette fonction métier est un succès    </a:t>
            </a: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1A598EE8-405F-B9A7-80E4-354CD6EF0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0" y="1"/>
            <a:ext cx="1097280" cy="10157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047415E-99E8-2547-8376-41809C905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5854"/>
            <a:ext cx="995680" cy="1002145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318361E-E42F-EAFE-9974-1C36FBE82B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8" t="7195" r="24487" b="5729"/>
          <a:stretch/>
        </p:blipFill>
        <p:spPr bwMode="auto">
          <a:xfrm>
            <a:off x="132142" y="981801"/>
            <a:ext cx="2533650" cy="2719070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9DB5533-06D0-518F-B7D0-2B1ED92039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8426" y="1058367"/>
            <a:ext cx="3141509" cy="238297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AD17C99-6A1D-8F08-EBED-FFE6683075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1" t="7813" r="24913" b="5931"/>
          <a:stretch/>
        </p:blipFill>
        <p:spPr bwMode="auto">
          <a:xfrm>
            <a:off x="6210016" y="981801"/>
            <a:ext cx="2544445" cy="2714625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FA93B1A-1504-0118-E9E0-4D7A1DE42BB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" b="1790"/>
          <a:stretch/>
        </p:blipFill>
        <p:spPr bwMode="auto">
          <a:xfrm>
            <a:off x="8918349" y="1092138"/>
            <a:ext cx="3141509" cy="2395772"/>
          </a:xfrm>
          <a:prstGeom prst="rect">
            <a:avLst/>
          </a:prstGeom>
          <a:ln w="2857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20AA7457-8DB6-2CB2-14F0-3CB0E1BCDC6B}"/>
              </a:ext>
            </a:extLst>
          </p:cNvPr>
          <p:cNvCxnSpPr>
            <a:cxnSpLocks/>
          </p:cNvCxnSpPr>
          <p:nvPr/>
        </p:nvCxnSpPr>
        <p:spPr>
          <a:xfrm>
            <a:off x="6061144" y="647700"/>
            <a:ext cx="0" cy="3324225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Espace réservé du numéro de diapositive 5">
            <a:extLst>
              <a:ext uri="{FF2B5EF4-FFF2-40B4-BE49-F238E27FC236}">
                <a16:creationId xmlns:a16="http://schemas.microsoft.com/office/drawing/2014/main" id="{E55B3683-DAC5-E57D-A704-627F18FA6CF5}"/>
              </a:ext>
            </a:extLst>
          </p:cNvPr>
          <p:cNvSpPr txBox="1">
            <a:spLocks/>
          </p:cNvSpPr>
          <p:nvPr/>
        </p:nvSpPr>
        <p:spPr>
          <a:xfrm>
            <a:off x="11449050" y="6356926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3E2FBD-BF37-406B-8EFD-A07DD9B9911D}" type="slidenum">
              <a:rPr lang="fr-FR" sz="2400" b="1" smtClean="0">
                <a:solidFill>
                  <a:schemeClr val="accent6">
                    <a:lumMod val="75000"/>
                  </a:schemeClr>
                </a:solidFill>
              </a:rPr>
              <a:pPr/>
              <a:t>14</a:t>
            </a:fld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8099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EE25A0B-0D7E-6C4F-69E2-0EBABA25D1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73" y="22534"/>
            <a:ext cx="9833548" cy="1325563"/>
          </a:xfrm>
        </p:spPr>
        <p:txBody>
          <a:bodyPr anchor="b">
            <a:normAutofit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Conclusion sur la phase d’entrainement du modèle optimal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07B6FEA-2A17-21CF-DBC4-44AF4C471D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172" y="1499515"/>
            <a:ext cx="9833548" cy="4198882"/>
          </a:xfrm>
        </p:spPr>
        <p:txBody>
          <a:bodyPr>
            <a:normAutofit/>
          </a:bodyPr>
          <a:lstStyle/>
          <a:p>
            <a:r>
              <a:rPr lang="fr-FR" sz="1800" dirty="0">
                <a:solidFill>
                  <a:schemeClr val="tx2"/>
                </a:solidFill>
              </a:rPr>
              <a:t>Le modèle de machine </a:t>
            </a:r>
            <a:r>
              <a:rPr lang="fr-FR" sz="1800" dirty="0" err="1">
                <a:solidFill>
                  <a:schemeClr val="tx2"/>
                </a:solidFill>
              </a:rPr>
              <a:t>learning</a:t>
            </a:r>
            <a:r>
              <a:rPr lang="fr-FR" sz="1800" dirty="0">
                <a:solidFill>
                  <a:schemeClr val="tx2"/>
                </a:solidFill>
              </a:rPr>
              <a:t> le plus adapté à la situation est la régression logistique</a:t>
            </a:r>
          </a:p>
          <a:p>
            <a:endParaRPr lang="fr-FR" sz="1800" dirty="0">
              <a:solidFill>
                <a:schemeClr val="tx2"/>
              </a:solidFill>
            </a:endParaRPr>
          </a:p>
          <a:p>
            <a:r>
              <a:rPr lang="fr-FR" sz="1800" dirty="0">
                <a:solidFill>
                  <a:schemeClr val="tx2"/>
                </a:solidFill>
              </a:rPr>
              <a:t>L’outil </a:t>
            </a:r>
            <a:r>
              <a:rPr lang="fr-FR" sz="1800" dirty="0" err="1">
                <a:solidFill>
                  <a:schemeClr val="tx2"/>
                </a:solidFill>
              </a:rPr>
              <a:t>MLFlow</a:t>
            </a:r>
            <a:r>
              <a:rPr lang="fr-FR" sz="1800" dirty="0">
                <a:solidFill>
                  <a:schemeClr val="tx2"/>
                </a:solidFill>
              </a:rPr>
              <a:t> nous permet de suivre l’évolution d’entrainement de différents modèles et de sauvegarder ces modèles.</a:t>
            </a:r>
          </a:p>
          <a:p>
            <a:endParaRPr lang="fr-FR" sz="1800" dirty="0">
              <a:solidFill>
                <a:schemeClr val="tx2"/>
              </a:solidFill>
            </a:endParaRPr>
          </a:p>
          <a:p>
            <a:r>
              <a:rPr lang="fr-FR" sz="1800" dirty="0">
                <a:solidFill>
                  <a:schemeClr val="tx2"/>
                </a:solidFill>
              </a:rPr>
              <a:t>L’élaboration d’une fonction de coût métier est un succès et nous permet de diminuer les clients non solvables passés entre les mailles du modèle</a:t>
            </a:r>
          </a:p>
          <a:p>
            <a:endParaRPr lang="fr-FR" sz="1800" dirty="0">
              <a:solidFill>
                <a:schemeClr val="tx2"/>
              </a:solidFill>
            </a:endParaRPr>
          </a:p>
          <a:p>
            <a:r>
              <a:rPr lang="fr-FR" sz="1800" dirty="0">
                <a:solidFill>
                  <a:schemeClr val="tx2"/>
                </a:solidFill>
              </a:rPr>
              <a:t>La prochaine étape est de déployer le modèle dans le cloud grâce à une API et un </a:t>
            </a:r>
            <a:r>
              <a:rPr lang="fr-FR" sz="1800" dirty="0" err="1">
                <a:solidFill>
                  <a:schemeClr val="tx2"/>
                </a:solidFill>
              </a:rPr>
              <a:t>dashboard</a:t>
            </a:r>
            <a:r>
              <a:rPr lang="fr-FR" sz="1800" dirty="0">
                <a:solidFill>
                  <a:schemeClr val="tx2"/>
                </a:solidFill>
              </a:rPr>
              <a:t> </a:t>
            </a:r>
            <a:r>
              <a:rPr lang="fr-FR" sz="1800" dirty="0" err="1">
                <a:solidFill>
                  <a:schemeClr val="tx2"/>
                </a:solidFill>
              </a:rPr>
              <a:t>intéractif</a:t>
            </a:r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DCCD5371-28AC-CECD-3B19-4BEBF503C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0" y="1"/>
            <a:ext cx="1097280" cy="10157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87BD891-E7A7-EA11-E638-C719BFAE4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5854"/>
            <a:ext cx="995680" cy="1002145"/>
          </a:xfrm>
          <a:prstGeom prst="rect">
            <a:avLst/>
          </a:prstGeom>
        </p:spPr>
      </p:pic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4E810F8F-CE61-7C27-CB5D-B7404DB2C932}"/>
              </a:ext>
            </a:extLst>
          </p:cNvPr>
          <p:cNvSpPr txBox="1">
            <a:spLocks/>
          </p:cNvSpPr>
          <p:nvPr/>
        </p:nvSpPr>
        <p:spPr>
          <a:xfrm>
            <a:off x="11458575" y="6356926"/>
            <a:ext cx="609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3E2FBD-BF37-406B-8EFD-A07DD9B9911D}" type="slidenum">
              <a:rPr lang="fr-FR" sz="2400" b="1" smtClean="0">
                <a:solidFill>
                  <a:schemeClr val="accent6">
                    <a:lumMod val="75000"/>
                  </a:schemeClr>
                </a:solidFill>
              </a:rPr>
              <a:pPr/>
              <a:t>15</a:t>
            </a:fld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479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BC4460E-2C23-E263-FE33-985AEA095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053" y="1"/>
            <a:ext cx="9833548" cy="640080"/>
          </a:xfrm>
        </p:spPr>
        <p:txBody>
          <a:bodyPr anchor="b">
            <a:normAutofit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Création d’une API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2448133-D200-0468-7322-328968F4D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73" y="717415"/>
            <a:ext cx="9833548" cy="6140581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L’API hébergeant le modèle de prédiction a été conçus avec </a:t>
            </a:r>
            <a:r>
              <a:rPr lang="fr-FR" dirty="0" err="1">
                <a:solidFill>
                  <a:schemeClr val="tx2"/>
                </a:solidFill>
              </a:rPr>
              <a:t>FastAPI</a:t>
            </a:r>
            <a:endParaRPr lang="fr-FR" dirty="0">
              <a:solidFill>
                <a:schemeClr val="tx2"/>
              </a:solidFill>
            </a:endParaRPr>
          </a:p>
          <a:p>
            <a:endParaRPr lang="fr-FR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Deux requêtes ont été développées: </a:t>
            </a:r>
          </a:p>
          <a:p>
            <a:pPr lvl="1"/>
            <a:r>
              <a:rPr lang="fr-FR" sz="2000" dirty="0">
                <a:solidFill>
                  <a:schemeClr val="tx2"/>
                </a:solidFill>
              </a:rPr>
              <a:t>/</a:t>
            </a:r>
            <a:r>
              <a:rPr lang="fr-FR" sz="2000" dirty="0" err="1">
                <a:solidFill>
                  <a:schemeClr val="tx2"/>
                </a:solidFill>
              </a:rPr>
              <a:t>predict</a:t>
            </a:r>
            <a:r>
              <a:rPr lang="fr-FR" sz="2000" dirty="0">
                <a:solidFill>
                  <a:schemeClr val="tx2"/>
                </a:solidFill>
              </a:rPr>
              <a:t> : En passant le numéro de demande de prêt en argument de cette requête, l’API renvoie la probabilité de solvabilité du client et le résultat de l’étude du prêt.</a:t>
            </a:r>
          </a:p>
          <a:p>
            <a:pPr lvl="1"/>
            <a:r>
              <a:rPr lang="fr-FR" sz="2000" dirty="0">
                <a:solidFill>
                  <a:schemeClr val="tx2"/>
                </a:solidFill>
              </a:rPr>
              <a:t>/</a:t>
            </a:r>
            <a:r>
              <a:rPr lang="fr-FR" sz="2000" dirty="0" err="1">
                <a:solidFill>
                  <a:schemeClr val="tx2"/>
                </a:solidFill>
              </a:rPr>
              <a:t>interpretability</a:t>
            </a:r>
            <a:r>
              <a:rPr lang="fr-FR" sz="2000" dirty="0">
                <a:solidFill>
                  <a:schemeClr val="tx2"/>
                </a:solidFill>
              </a:rPr>
              <a:t> : Toujours en passant le numéro de demande en argument de la fonction, l’API renvoie les données issues de la librairie SHAP pour expliquer le résultat du modèle de prédiction</a:t>
            </a:r>
          </a:p>
          <a:p>
            <a:pPr lvl="1"/>
            <a:endParaRPr lang="fr-FR" sz="2000" dirty="0">
              <a:solidFill>
                <a:schemeClr val="tx2"/>
              </a:solidFill>
            </a:endParaRPr>
          </a:p>
          <a:p>
            <a:endParaRPr lang="fr-FR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L’API a été déployée sur le cloud via la plateforme Azure de </a:t>
            </a:r>
            <a:r>
              <a:rPr lang="fr-FR" dirty="0" err="1">
                <a:solidFill>
                  <a:schemeClr val="tx2"/>
                </a:solidFill>
              </a:rPr>
              <a:t>microsoft</a:t>
            </a:r>
            <a:r>
              <a:rPr lang="fr-FR" dirty="0">
                <a:solidFill>
                  <a:schemeClr val="tx2"/>
                </a:solidFill>
              </a:rPr>
              <a:t>:</a:t>
            </a:r>
          </a:p>
          <a:p>
            <a:pPr lvl="1"/>
            <a:r>
              <a:rPr lang="fr-FR" sz="2000" dirty="0"/>
              <a:t>« dsp7-guimard-matthieu.azurewebsites.net »</a:t>
            </a:r>
            <a:endParaRPr lang="fr-FR" sz="2800" dirty="0">
              <a:solidFill>
                <a:schemeClr val="tx2"/>
              </a:solidFill>
            </a:endParaRPr>
          </a:p>
          <a:p>
            <a:pPr lvl="1"/>
            <a:endParaRPr lang="fr-FR" sz="2000" dirty="0">
              <a:solidFill>
                <a:schemeClr val="tx2"/>
              </a:solidFill>
            </a:endParaRPr>
          </a:p>
          <a:p>
            <a:endParaRPr lang="fr-FR" dirty="0">
              <a:solidFill>
                <a:schemeClr val="tx2"/>
              </a:solidFill>
            </a:endParaRPr>
          </a:p>
          <a:p>
            <a:endParaRPr lang="fr-FR" dirty="0">
              <a:solidFill>
                <a:schemeClr val="tx2"/>
              </a:solidFill>
            </a:endParaRPr>
          </a:p>
          <a:p>
            <a:endParaRPr lang="fr-FR" dirty="0">
              <a:solidFill>
                <a:schemeClr val="tx2"/>
              </a:solidFill>
            </a:endParaRPr>
          </a:p>
          <a:p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F714948-4BF6-1C86-D9D1-1A0644AE3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0" y="1"/>
            <a:ext cx="1097280" cy="10157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D34615DF-449E-BC01-9B8F-C39FDC0BD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5854"/>
            <a:ext cx="995680" cy="10021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233EFC0-FEEF-876B-7A92-BFB8853D4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908" y="640081"/>
            <a:ext cx="5557837" cy="2004733"/>
          </a:xfrm>
          <a:prstGeom prst="rect">
            <a:avLst/>
          </a:prstGeom>
        </p:spPr>
      </p:pic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CCED1807-C7B3-61DF-EB68-E2B2DC848E31}"/>
              </a:ext>
            </a:extLst>
          </p:cNvPr>
          <p:cNvSpPr txBox="1">
            <a:spLocks/>
          </p:cNvSpPr>
          <p:nvPr/>
        </p:nvSpPr>
        <p:spPr>
          <a:xfrm>
            <a:off x="11506200" y="6356926"/>
            <a:ext cx="5619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3E2FBD-BF37-406B-8EFD-A07DD9B9911D}" type="slidenum">
              <a:rPr lang="fr-FR" sz="2400" b="1" smtClean="0">
                <a:solidFill>
                  <a:schemeClr val="accent6">
                    <a:lumMod val="75000"/>
                  </a:schemeClr>
                </a:solidFill>
              </a:rPr>
              <a:pPr/>
              <a:t>16</a:t>
            </a:fld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2844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D3151C4-C548-3EE8-CF90-8829B54AF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73" y="6790"/>
            <a:ext cx="9833548" cy="574236"/>
          </a:xfrm>
        </p:spPr>
        <p:txBody>
          <a:bodyPr anchor="b">
            <a:normAutofit fontScale="90000"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Création d’une API 2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95F3A5E-F837-CDD5-9ECF-6C5E62662A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73" y="641707"/>
            <a:ext cx="9833548" cy="6223082"/>
          </a:xfrm>
        </p:spPr>
        <p:txBody>
          <a:bodyPr>
            <a:normAutofit lnSpcReduction="10000"/>
          </a:bodyPr>
          <a:lstStyle/>
          <a:p>
            <a:r>
              <a:rPr lang="fr-FR" dirty="0">
                <a:solidFill>
                  <a:schemeClr val="tx2"/>
                </a:solidFill>
              </a:rPr>
              <a:t>Azure est la plateforme cloud développée par Microsoft. </a:t>
            </a:r>
          </a:p>
          <a:p>
            <a:endParaRPr lang="fr-FR" dirty="0">
              <a:solidFill>
                <a:schemeClr val="tx2"/>
              </a:solidFill>
            </a:endParaRPr>
          </a:p>
          <a:p>
            <a:endParaRPr lang="fr-FR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Plusieurs applications sont déployables. Celle qui nous intéresse est la « </a:t>
            </a:r>
            <a:r>
              <a:rPr lang="fr-FR" dirty="0" err="1">
                <a:solidFill>
                  <a:schemeClr val="tx2"/>
                </a:solidFill>
              </a:rPr>
              <a:t>webapp</a:t>
            </a:r>
            <a:r>
              <a:rPr lang="fr-FR" dirty="0">
                <a:solidFill>
                  <a:schemeClr val="tx2"/>
                </a:solidFill>
              </a:rPr>
              <a:t> ».</a:t>
            </a:r>
          </a:p>
          <a:p>
            <a:endParaRPr lang="fr-FR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Le processus de déploiement doit être rigoureusement paramétré:</a:t>
            </a:r>
          </a:p>
          <a:p>
            <a:pPr lvl="1"/>
            <a:r>
              <a:rPr lang="fr-FR" sz="2800" dirty="0">
                <a:solidFill>
                  <a:schemeClr val="tx2"/>
                </a:solidFill>
              </a:rPr>
              <a:t>Paramétrage du </a:t>
            </a:r>
            <a:r>
              <a:rPr lang="fr-FR" sz="2800" dirty="0" err="1">
                <a:solidFill>
                  <a:schemeClr val="tx2"/>
                </a:solidFill>
              </a:rPr>
              <a:t>webapp</a:t>
            </a:r>
            <a:r>
              <a:rPr lang="fr-FR" sz="2800" dirty="0">
                <a:solidFill>
                  <a:schemeClr val="tx2"/>
                </a:solidFill>
              </a:rPr>
              <a:t> sur Azure</a:t>
            </a:r>
          </a:p>
          <a:p>
            <a:pPr lvl="1"/>
            <a:r>
              <a:rPr lang="fr-FR" sz="2800" dirty="0">
                <a:solidFill>
                  <a:schemeClr val="tx2"/>
                </a:solidFill>
              </a:rPr>
              <a:t>Hébergement du code sur </a:t>
            </a:r>
            <a:r>
              <a:rPr lang="fr-FR" sz="2800" dirty="0" err="1">
                <a:solidFill>
                  <a:schemeClr val="tx2"/>
                </a:solidFill>
              </a:rPr>
              <a:t>github</a:t>
            </a:r>
            <a:endParaRPr lang="fr-FR" sz="2800" dirty="0">
              <a:solidFill>
                <a:schemeClr val="tx2"/>
              </a:solidFill>
            </a:endParaRPr>
          </a:p>
          <a:p>
            <a:pPr lvl="1"/>
            <a:r>
              <a:rPr lang="fr-FR" sz="2800" dirty="0">
                <a:solidFill>
                  <a:schemeClr val="tx2"/>
                </a:solidFill>
              </a:rPr>
              <a:t>Rédaction de tests unitaires</a:t>
            </a:r>
          </a:p>
          <a:p>
            <a:pPr lvl="1"/>
            <a:r>
              <a:rPr lang="fr-FR" sz="2800" dirty="0">
                <a:solidFill>
                  <a:schemeClr val="tx2"/>
                </a:solidFill>
              </a:rPr>
              <a:t>Rédaction d’un fichier </a:t>
            </a:r>
            <a:r>
              <a:rPr lang="fr-FR" sz="2800" dirty="0" err="1">
                <a:solidFill>
                  <a:schemeClr val="tx2"/>
                </a:solidFill>
              </a:rPr>
              <a:t>github</a:t>
            </a:r>
            <a:r>
              <a:rPr lang="fr-FR" sz="2800" dirty="0">
                <a:solidFill>
                  <a:schemeClr val="tx2"/>
                </a:solidFill>
              </a:rPr>
              <a:t> Action permettant de mettre à jour le code de l’API tout en vérifiant que les tests unitaires sont bien respectés</a:t>
            </a:r>
          </a:p>
          <a:p>
            <a:pPr marL="457200" lvl="1" indent="0">
              <a:buNone/>
            </a:pPr>
            <a:endParaRPr lang="fr-FR" sz="2000" dirty="0">
              <a:solidFill>
                <a:schemeClr val="tx2"/>
              </a:solidFill>
            </a:endParaRPr>
          </a:p>
          <a:p>
            <a:pPr lvl="1"/>
            <a:endParaRPr lang="fr-FR" sz="20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7FFAEC63-38F4-5E89-4C71-5B01868DC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0" y="1"/>
            <a:ext cx="1097280" cy="10157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64F6945-95DD-F57A-95B4-17BECC882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5854"/>
            <a:ext cx="995680" cy="10021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907FAC8-E1CD-133D-CB10-C5A031AF3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791" y="933075"/>
            <a:ext cx="3902111" cy="1127954"/>
          </a:xfrm>
          <a:prstGeom prst="rect">
            <a:avLst/>
          </a:prstGeom>
        </p:spPr>
      </p:pic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DE8FCAE4-9ABD-EAF4-7B4A-A1BC60117097}"/>
              </a:ext>
            </a:extLst>
          </p:cNvPr>
          <p:cNvSpPr txBox="1">
            <a:spLocks/>
          </p:cNvSpPr>
          <p:nvPr/>
        </p:nvSpPr>
        <p:spPr>
          <a:xfrm>
            <a:off x="11487150" y="6356926"/>
            <a:ext cx="581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3E2FBD-BF37-406B-8EFD-A07DD9B9911D}" type="slidenum">
              <a:rPr lang="fr-FR" sz="2400" b="1" smtClean="0">
                <a:solidFill>
                  <a:schemeClr val="accent6">
                    <a:lumMod val="75000"/>
                  </a:schemeClr>
                </a:solidFill>
              </a:rPr>
              <a:pPr/>
              <a:t>17</a:t>
            </a:fld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0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12FBAC1-2477-E5D9-BE4A-9628059C3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-27248"/>
            <a:ext cx="9833548" cy="513023"/>
          </a:xfrm>
        </p:spPr>
        <p:txBody>
          <a:bodyPr anchor="b">
            <a:normAutofit fontScale="90000"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Création d’une API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C03AFB4-2B3A-662A-FEDB-DD3ED0A749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4789" y="817877"/>
            <a:ext cx="9833548" cy="2693976"/>
          </a:xfrm>
        </p:spPr>
        <p:txBody>
          <a:bodyPr>
            <a:normAutofit/>
          </a:bodyPr>
          <a:lstStyle/>
          <a:p>
            <a:r>
              <a:rPr lang="fr-FR" sz="1800" dirty="0">
                <a:solidFill>
                  <a:schemeClr val="tx2"/>
                </a:solidFill>
              </a:rPr>
              <a:t>Paramétrage de l’application </a:t>
            </a:r>
            <a:r>
              <a:rPr lang="fr-FR" sz="1800" dirty="0" err="1">
                <a:solidFill>
                  <a:schemeClr val="tx2"/>
                </a:solidFill>
              </a:rPr>
              <a:t>webb</a:t>
            </a:r>
            <a:r>
              <a:rPr lang="fr-FR" sz="1800" dirty="0">
                <a:solidFill>
                  <a:schemeClr val="tx2"/>
                </a:solidFill>
              </a:rPr>
              <a:t> sur Azure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872AE342-CB5D-F0B8-7615-D91126AC9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0" y="1"/>
            <a:ext cx="1097280" cy="10157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F7E3778-7F1C-FD65-1B98-5350D2C1E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5854"/>
            <a:ext cx="995680" cy="10021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94DAE50-8626-044B-DD7B-79B89FE472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82" y="1612537"/>
            <a:ext cx="11858930" cy="21589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A53CE430-1B57-0509-7A6B-9B781803245B}"/>
              </a:ext>
            </a:extLst>
          </p:cNvPr>
          <p:cNvSpPr txBox="1">
            <a:spLocks/>
          </p:cNvSpPr>
          <p:nvPr/>
        </p:nvSpPr>
        <p:spPr>
          <a:xfrm>
            <a:off x="11477625" y="6356926"/>
            <a:ext cx="5905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3E2FBD-BF37-406B-8EFD-A07DD9B9911D}" type="slidenum">
              <a:rPr lang="fr-FR" sz="2400" b="1" smtClean="0">
                <a:solidFill>
                  <a:schemeClr val="accent6">
                    <a:lumMod val="75000"/>
                  </a:schemeClr>
                </a:solidFill>
              </a:rPr>
              <a:pPr/>
              <a:t>18</a:t>
            </a:fld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142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045C2B-2798-7371-DF40-54DDDF36C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73" y="6789"/>
            <a:ext cx="9833548" cy="583761"/>
          </a:xfrm>
        </p:spPr>
        <p:txBody>
          <a:bodyPr anchor="b">
            <a:normAutofit fontScale="90000"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Création d’une API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190841-58F0-13B6-6080-878E96407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73" y="585215"/>
            <a:ext cx="9833548" cy="6265996"/>
          </a:xfrm>
        </p:spPr>
        <p:txBody>
          <a:bodyPr>
            <a:normAutofit/>
          </a:bodyPr>
          <a:lstStyle/>
          <a:p>
            <a:r>
              <a:rPr lang="fr-FR" sz="1800" dirty="0">
                <a:solidFill>
                  <a:schemeClr val="tx2"/>
                </a:solidFill>
              </a:rPr>
              <a:t>Hébergement du code:</a:t>
            </a: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r>
              <a:rPr lang="fr-FR" sz="1800" dirty="0">
                <a:solidFill>
                  <a:schemeClr val="tx2"/>
                </a:solidFill>
              </a:rPr>
              <a:t>Impression écran des </a:t>
            </a:r>
            <a:r>
              <a:rPr lang="fr-FR" sz="1800" dirty="0" err="1">
                <a:solidFill>
                  <a:schemeClr val="tx2"/>
                </a:solidFill>
              </a:rPr>
              <a:t>commits</a:t>
            </a:r>
            <a:r>
              <a:rPr lang="fr-FR" sz="1800" dirty="0">
                <a:solidFill>
                  <a:schemeClr val="tx2"/>
                </a:solidFill>
              </a:rPr>
              <a:t>, de </a:t>
            </a:r>
            <a:r>
              <a:rPr lang="fr-FR" sz="1800" dirty="0" err="1">
                <a:solidFill>
                  <a:schemeClr val="tx2"/>
                </a:solidFill>
              </a:rPr>
              <a:t>github</a:t>
            </a:r>
            <a:r>
              <a:rPr lang="fr-FR" sz="1800" dirty="0">
                <a:solidFill>
                  <a:schemeClr val="tx2"/>
                </a:solidFill>
              </a:rPr>
              <a:t> action et des tests unitaires</a:t>
            </a:r>
          </a:p>
          <a:p>
            <a:endParaRPr lang="fr-FR" sz="1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134AD688-ED3D-A0AA-B44B-2063EC2EE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0" y="1"/>
            <a:ext cx="1097280" cy="10157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428E295-4FA9-9214-184B-5AD422511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5854"/>
            <a:ext cx="995680" cy="10021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9BBE48A-DE7C-C3CB-269A-07FADD4B8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4342" y="574391"/>
            <a:ext cx="7144626" cy="5172075"/>
          </a:xfrm>
          <a:prstGeom prst="rect">
            <a:avLst/>
          </a:prstGeom>
        </p:spPr>
      </p:pic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6374856C-9FF4-7AFF-DBBA-DBFE5412FBFA}"/>
              </a:ext>
            </a:extLst>
          </p:cNvPr>
          <p:cNvSpPr txBox="1">
            <a:spLocks/>
          </p:cNvSpPr>
          <p:nvPr/>
        </p:nvSpPr>
        <p:spPr>
          <a:xfrm>
            <a:off x="11544300" y="6356926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3E2FBD-BF37-406B-8EFD-A07DD9B9911D}" type="slidenum">
              <a:rPr lang="fr-FR" sz="2400" b="1" smtClean="0">
                <a:solidFill>
                  <a:schemeClr val="accent6">
                    <a:lumMod val="75000"/>
                  </a:schemeClr>
                </a:solidFill>
              </a:rPr>
              <a:pPr/>
              <a:t>19</a:t>
            </a:fld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408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ACE7273-FD46-B6E7-7688-7EDB8C65B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053" y="574494"/>
            <a:ext cx="9833548" cy="592651"/>
          </a:xfrm>
        </p:spPr>
        <p:txBody>
          <a:bodyPr anchor="b">
            <a:normAutofit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Rappel de la problématique</a:t>
            </a:r>
          </a:p>
        </p:txBody>
      </p:sp>
      <p:grpSp>
        <p:nvGrpSpPr>
          <p:cNvPr id="31" name="Group 37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32" name="Freeform: Shape 38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: Shape 39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: Shape 40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F9146B9-CEB3-7DF8-8132-024EEAD93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340" y="1700659"/>
            <a:ext cx="11663014" cy="585998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L’entreprise « Prêt à dépenser » accorde des crédits à la consommation.</a:t>
            </a:r>
          </a:p>
          <a:p>
            <a:endParaRPr lang="fr-FR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Elle souhaite savoir si un client est susceptible de ne pas rembourser un prêt qui lui a été accordé</a:t>
            </a:r>
          </a:p>
          <a:p>
            <a:endParaRPr lang="fr-FR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Mission de conception d’un modèle de </a:t>
            </a:r>
            <a:r>
              <a:rPr lang="fr-FR" dirty="0" err="1">
                <a:solidFill>
                  <a:schemeClr val="tx2"/>
                </a:solidFill>
              </a:rPr>
              <a:t>scoring</a:t>
            </a:r>
            <a:r>
              <a:rPr lang="fr-FR" dirty="0">
                <a:solidFill>
                  <a:schemeClr val="tx2"/>
                </a:solidFill>
              </a:rPr>
              <a:t> d’une demande de prêt</a:t>
            </a:r>
          </a:p>
        </p:txBody>
      </p:sp>
      <p:grpSp>
        <p:nvGrpSpPr>
          <p:cNvPr id="51" name="Group 43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53" name="Freeform: Shape 44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: Shape 45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Freeform: Shape 46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836E4D0-EAF3-5C64-2907-8AAE61B18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0" y="1"/>
            <a:ext cx="1097280" cy="1015726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9B9D7A5E-5D73-B943-9D15-6501711A0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0" y="1"/>
            <a:ext cx="1097280" cy="1015726"/>
          </a:xfrm>
          <a:prstGeom prst="rect">
            <a:avLst/>
          </a:prstGeom>
        </p:spPr>
      </p:pic>
      <p:pic>
        <p:nvPicPr>
          <p:cNvPr id="67" name="Image 66">
            <a:extLst>
              <a:ext uri="{FF2B5EF4-FFF2-40B4-BE49-F238E27FC236}">
                <a16:creationId xmlns:a16="http://schemas.microsoft.com/office/drawing/2014/main" id="{F7CC1931-5FC6-8307-24FC-79DD565B9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5854"/>
            <a:ext cx="995680" cy="1002145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65411EE-720E-58ED-19C4-75E494E49D56}"/>
              </a:ext>
            </a:extLst>
          </p:cNvPr>
          <p:cNvSpPr txBox="1">
            <a:spLocks/>
          </p:cNvSpPr>
          <p:nvPr/>
        </p:nvSpPr>
        <p:spPr>
          <a:xfrm>
            <a:off x="11839575" y="6356926"/>
            <a:ext cx="228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3E2FBD-BF37-406B-8EFD-A07DD9B9911D}" type="slidenum">
              <a:rPr lang="fr-FR" sz="2400" b="1" smtClean="0">
                <a:solidFill>
                  <a:schemeClr val="accent6">
                    <a:lumMod val="75000"/>
                  </a:schemeClr>
                </a:solidFill>
              </a:rPr>
              <a:pPr/>
              <a:t>2</a:t>
            </a:fld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673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045C2B-2798-7371-DF40-54DDDF36C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73" y="6789"/>
            <a:ext cx="9833548" cy="583761"/>
          </a:xfrm>
        </p:spPr>
        <p:txBody>
          <a:bodyPr anchor="b">
            <a:normAutofit fontScale="90000"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Création d’une API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0190841-58F0-13B6-6080-878E96407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73" y="585215"/>
            <a:ext cx="9833548" cy="6265996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Rédaction du </a:t>
            </a:r>
            <a:r>
              <a:rPr lang="fr-FR" sz="2400" dirty="0" err="1">
                <a:solidFill>
                  <a:schemeClr val="tx2"/>
                </a:solidFill>
              </a:rPr>
              <a:t>github</a:t>
            </a:r>
            <a:r>
              <a:rPr lang="fr-FR" sz="2400" dirty="0">
                <a:solidFill>
                  <a:schemeClr val="tx2"/>
                </a:solidFill>
              </a:rPr>
              <a:t> action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Vérification des tests unitaires 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endParaRPr lang="fr-FR" sz="2400" dirty="0">
              <a:solidFill>
                <a:schemeClr val="tx2"/>
              </a:solidFill>
            </a:endParaRPr>
          </a:p>
          <a:p>
            <a:endParaRPr lang="fr-FR" sz="2400" dirty="0">
              <a:solidFill>
                <a:schemeClr val="tx2"/>
              </a:solidFill>
            </a:endParaRPr>
          </a:p>
          <a:p>
            <a:endParaRPr lang="fr-FR" sz="2400" dirty="0">
              <a:solidFill>
                <a:schemeClr val="tx2"/>
              </a:solidFill>
            </a:endParaRPr>
          </a:p>
          <a:p>
            <a:endParaRPr lang="fr-FR" sz="2400" dirty="0">
              <a:solidFill>
                <a:schemeClr val="tx2"/>
              </a:solidFill>
            </a:endParaRPr>
          </a:p>
          <a:p>
            <a:endParaRPr lang="fr-FR" sz="2400" dirty="0">
              <a:solidFill>
                <a:schemeClr val="tx2"/>
              </a:solidFill>
            </a:endParaRPr>
          </a:p>
          <a:p>
            <a:endParaRPr lang="fr-FR" sz="2400" dirty="0">
              <a:solidFill>
                <a:schemeClr val="tx2"/>
              </a:solidFill>
            </a:endParaRPr>
          </a:p>
          <a:p>
            <a:endParaRPr lang="fr-FR" sz="2400" dirty="0">
              <a:solidFill>
                <a:schemeClr val="tx2"/>
              </a:solidFill>
            </a:endParaRPr>
          </a:p>
          <a:p>
            <a:endParaRPr lang="fr-FR" sz="2400" dirty="0">
              <a:solidFill>
                <a:schemeClr val="tx2"/>
              </a:solidFill>
            </a:endParaRPr>
          </a:p>
          <a:p>
            <a:endParaRPr lang="fr-FR" sz="2400" dirty="0">
              <a:solidFill>
                <a:schemeClr val="tx2"/>
              </a:solidFill>
            </a:endParaRPr>
          </a:p>
          <a:p>
            <a:endParaRPr lang="fr-FR" sz="2400" dirty="0">
              <a:solidFill>
                <a:schemeClr val="tx2"/>
              </a:solidFill>
            </a:endParaRPr>
          </a:p>
          <a:p>
            <a:endParaRPr lang="fr-FR" sz="2400" dirty="0">
              <a:solidFill>
                <a:schemeClr val="tx2"/>
              </a:solidFill>
            </a:endParaRPr>
          </a:p>
          <a:p>
            <a:endParaRPr lang="fr-FR" sz="2400" dirty="0">
              <a:solidFill>
                <a:schemeClr val="tx2"/>
              </a:solidFill>
            </a:endParaRPr>
          </a:p>
          <a:p>
            <a:endParaRPr lang="fr-FR" sz="24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134AD688-ED3D-A0AA-B44B-2063EC2EE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0" y="1"/>
            <a:ext cx="1097280" cy="10157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3428E295-4FA9-9214-184B-5AD422511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5854"/>
            <a:ext cx="995680" cy="1002145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FEEAB02-2D18-D3E7-3F7B-C0D842107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3313" y="3331703"/>
            <a:ext cx="6842690" cy="351950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965B18DA-BADB-523C-C5A1-45BEE80DDB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3313" y="0"/>
            <a:ext cx="4697530" cy="333170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0E3B9D9A-4034-B002-469B-C87686F2E0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456"/>
            <a:ext cx="12192000" cy="6829088"/>
          </a:xfrm>
          <a:prstGeom prst="rect">
            <a:avLst/>
          </a:prstGeom>
        </p:spPr>
      </p:pic>
      <p:sp>
        <p:nvSpPr>
          <p:cNvPr id="27" name="Espace réservé du numéro de diapositive 5">
            <a:extLst>
              <a:ext uri="{FF2B5EF4-FFF2-40B4-BE49-F238E27FC236}">
                <a16:creationId xmlns:a16="http://schemas.microsoft.com/office/drawing/2014/main" id="{2D9C5239-CCC0-BB3B-45F4-7DC0C4783084}"/>
              </a:ext>
            </a:extLst>
          </p:cNvPr>
          <p:cNvSpPr txBox="1">
            <a:spLocks/>
          </p:cNvSpPr>
          <p:nvPr/>
        </p:nvSpPr>
        <p:spPr>
          <a:xfrm>
            <a:off x="11544300" y="6356926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3E2FBD-BF37-406B-8EFD-A07DD9B9911D}" type="slidenum">
              <a:rPr lang="fr-FR" sz="2400" b="1" smtClean="0">
                <a:solidFill>
                  <a:schemeClr val="accent6">
                    <a:lumMod val="75000"/>
                  </a:schemeClr>
                </a:solidFill>
              </a:rPr>
              <a:pPr/>
              <a:t>20</a:t>
            </a:fld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345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52420BC-C2D6-4D0A-F560-2D5227E89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6789"/>
            <a:ext cx="9833548" cy="583761"/>
          </a:xfrm>
        </p:spPr>
        <p:txBody>
          <a:bodyPr anchor="b">
            <a:normAutofit fontScale="90000"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Analyse du </a:t>
            </a:r>
            <a:r>
              <a:rPr lang="fr-FR" sz="3600" dirty="0" err="1">
                <a:solidFill>
                  <a:schemeClr val="tx2"/>
                </a:solidFill>
              </a:rPr>
              <a:t>datadrift</a:t>
            </a:r>
            <a:endParaRPr lang="fr-FR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A85CEC-BDE1-6AD9-E9CD-988E668B6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5464" y="597338"/>
            <a:ext cx="9833548" cy="2693976"/>
          </a:xfrm>
        </p:spPr>
        <p:txBody>
          <a:bodyPr>
            <a:normAutofit/>
          </a:bodyPr>
          <a:lstStyle/>
          <a:p>
            <a:r>
              <a:rPr lang="fr-FR" sz="1800" dirty="0">
                <a:solidFill>
                  <a:schemeClr val="tx2"/>
                </a:solidFill>
              </a:rPr>
              <a:t>Le modèle a été entrainé sur des données présentant certaines caractéristiques reconnaissable</a:t>
            </a:r>
          </a:p>
          <a:p>
            <a:endParaRPr lang="fr-FR" sz="1800" dirty="0">
              <a:solidFill>
                <a:schemeClr val="tx2"/>
              </a:solidFill>
            </a:endParaRPr>
          </a:p>
          <a:p>
            <a:r>
              <a:rPr lang="fr-FR" sz="1800" dirty="0">
                <a:solidFill>
                  <a:schemeClr val="tx2"/>
                </a:solidFill>
              </a:rPr>
              <a:t>Au fil du temps ces caractéristiques peuvent évoluer ou disparaitre</a:t>
            </a:r>
          </a:p>
          <a:p>
            <a:endParaRPr lang="fr-FR" sz="1800" dirty="0">
              <a:solidFill>
                <a:schemeClr val="tx2"/>
              </a:solidFill>
            </a:endParaRPr>
          </a:p>
          <a:p>
            <a:r>
              <a:rPr lang="fr-FR" sz="1800" dirty="0">
                <a:solidFill>
                  <a:schemeClr val="tx2"/>
                </a:solidFill>
              </a:rPr>
              <a:t>Dans ce cas le modèle n’est plus capable de prédire de manière aussi précise que lors de son entrainement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364AFA07-87DC-B061-E953-957CE1753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0" y="1"/>
            <a:ext cx="1097280" cy="10157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88E1A69-673D-D4AD-1323-3BF826384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5854"/>
            <a:ext cx="995680" cy="10021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07EC5A4-D02E-3C0F-2962-900B89B635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" t="4167" r="2509" b="3611"/>
          <a:stretch/>
        </p:blipFill>
        <p:spPr>
          <a:xfrm>
            <a:off x="3590925" y="2450242"/>
            <a:ext cx="6781800" cy="40495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E13B382E-2140-0F3C-90C3-E71564C5FFDE}"/>
              </a:ext>
            </a:extLst>
          </p:cNvPr>
          <p:cNvSpPr txBox="1">
            <a:spLocks/>
          </p:cNvSpPr>
          <p:nvPr/>
        </p:nvSpPr>
        <p:spPr>
          <a:xfrm>
            <a:off x="11515726" y="6356926"/>
            <a:ext cx="552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3E2FBD-BF37-406B-8EFD-A07DD9B9911D}" type="slidenum">
              <a:rPr lang="fr-FR" sz="2400" b="1" smtClean="0">
                <a:solidFill>
                  <a:schemeClr val="accent6">
                    <a:lumMod val="75000"/>
                  </a:schemeClr>
                </a:solidFill>
              </a:rPr>
              <a:pPr/>
              <a:t>21</a:t>
            </a:fld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4135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74C8330-D3B5-B3F5-9D8E-F5F86B2FB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680" y="15020"/>
            <a:ext cx="9833548" cy="546955"/>
          </a:xfrm>
        </p:spPr>
        <p:txBody>
          <a:bodyPr anchor="b">
            <a:normAutofit fontScale="90000"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Analyse du </a:t>
            </a:r>
            <a:r>
              <a:rPr lang="fr-FR" sz="3600" dirty="0" err="1">
                <a:solidFill>
                  <a:schemeClr val="tx2"/>
                </a:solidFill>
              </a:rPr>
              <a:t>datadrift</a:t>
            </a:r>
            <a:endParaRPr lang="fr-FR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0A7626-2A74-914E-5786-60735A19FF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8426" y="599502"/>
            <a:ext cx="9833548" cy="6228620"/>
          </a:xfrm>
        </p:spPr>
        <p:txBody>
          <a:bodyPr>
            <a:normAutofit/>
          </a:bodyPr>
          <a:lstStyle/>
          <a:p>
            <a:r>
              <a:rPr lang="fr-FR" sz="1800" dirty="0">
                <a:solidFill>
                  <a:schemeClr val="tx2"/>
                </a:solidFill>
              </a:rPr>
              <a:t>La librairie « </a:t>
            </a:r>
            <a:r>
              <a:rPr lang="fr-FR" sz="1800" dirty="0" err="1">
                <a:solidFill>
                  <a:schemeClr val="tx2"/>
                </a:solidFill>
              </a:rPr>
              <a:t>evidently</a:t>
            </a:r>
            <a:r>
              <a:rPr lang="fr-FR" sz="1800" dirty="0">
                <a:solidFill>
                  <a:schemeClr val="tx2"/>
                </a:solidFill>
              </a:rPr>
              <a:t> » permet de créer des rapport d’analyse de </a:t>
            </a:r>
            <a:r>
              <a:rPr lang="fr-FR" sz="1800" dirty="0" err="1">
                <a:solidFill>
                  <a:schemeClr val="tx2"/>
                </a:solidFill>
              </a:rPr>
              <a:t>datadrift</a:t>
            </a:r>
            <a:r>
              <a:rPr lang="fr-FR" sz="1800" dirty="0">
                <a:solidFill>
                  <a:schemeClr val="tx2"/>
                </a:solidFill>
              </a:rPr>
              <a:t>.</a:t>
            </a:r>
          </a:p>
          <a:p>
            <a:r>
              <a:rPr lang="fr-FR" sz="1800" dirty="0">
                <a:solidFill>
                  <a:schemeClr val="tx2"/>
                </a:solidFill>
              </a:rPr>
              <a:t>Avec un jeu de données historique et un jeu de donnée récent, la librairie va évaluer l’évolution de la distribution de chaque variable.</a:t>
            </a:r>
          </a:p>
          <a:p>
            <a:r>
              <a:rPr lang="fr-FR" sz="1800" dirty="0">
                <a:solidFill>
                  <a:schemeClr val="tx2"/>
                </a:solidFill>
              </a:rPr>
              <a:t>À partir de cette analyse elle propose une conclusion sur l’état du </a:t>
            </a:r>
            <a:r>
              <a:rPr lang="fr-FR" sz="1800" dirty="0" err="1">
                <a:solidFill>
                  <a:schemeClr val="tx2"/>
                </a:solidFill>
              </a:rPr>
              <a:t>datadrift</a:t>
            </a:r>
            <a:r>
              <a:rPr lang="fr-FR" sz="1800" dirty="0">
                <a:solidFill>
                  <a:schemeClr val="tx2"/>
                </a:solidFill>
              </a:rPr>
              <a:t> et la nécessité de ré-entrainer notre modèle</a:t>
            </a: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tx2"/>
                </a:solidFill>
              </a:rPr>
              <a:t>         </a:t>
            </a:r>
          </a:p>
          <a:p>
            <a:pPr marL="0" indent="0">
              <a:buNone/>
            </a:pPr>
            <a:r>
              <a:rPr lang="fr-FR" sz="1800" dirty="0">
                <a:solidFill>
                  <a:schemeClr val="tx2"/>
                </a:solidFill>
              </a:rPr>
              <a:t>                                      Rapport complet : </a:t>
            </a: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7B7AC29D-77C5-397B-8808-2B57EE3DD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0" y="1"/>
            <a:ext cx="1097280" cy="10157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0B7DE7D-92FA-32AF-848F-228012206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5854"/>
            <a:ext cx="995680" cy="1002145"/>
          </a:xfrm>
          <a:prstGeom prst="rect">
            <a:avLst/>
          </a:prstGeom>
        </p:spPr>
      </p:pic>
      <p:graphicFrame>
        <p:nvGraphicFramePr>
          <p:cNvPr id="9" name="Objet 8">
            <a:extLst>
              <a:ext uri="{FF2B5EF4-FFF2-40B4-BE49-F238E27FC236}">
                <a16:creationId xmlns:a16="http://schemas.microsoft.com/office/drawing/2014/main" id="{018EA6C1-30B5-F6EA-A719-27C5FB064D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0685726"/>
              </p:ext>
            </p:extLst>
          </p:nvPr>
        </p:nvGraphicFramePr>
        <p:xfrm>
          <a:off x="92075" y="92075"/>
          <a:ext cx="172243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 d’environnement du Gestionnaire de liaisons" showAsIcon="1" r:id="rId4" imgW="1722240" imgH="439560" progId="Package">
                  <p:embed/>
                </p:oleObj>
              </mc:Choice>
              <mc:Fallback>
                <p:oleObj name="Objet d’environnement du Gestionnaire de liaisons" showAsIcon="1" r:id="rId4" imgW="17222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2075" y="92075"/>
                        <a:ext cx="1722438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t 10">
            <a:extLst>
              <a:ext uri="{FF2B5EF4-FFF2-40B4-BE49-F238E27FC236}">
                <a16:creationId xmlns:a16="http://schemas.microsoft.com/office/drawing/2014/main" id="{811E863A-B1AD-BECA-1CA9-E285EF0EB4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8102082"/>
              </p:ext>
            </p:extLst>
          </p:nvPr>
        </p:nvGraphicFramePr>
        <p:xfrm>
          <a:off x="5183981" y="6356926"/>
          <a:ext cx="1722438" cy="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Objet d’environnement du Gestionnaire de liaisons" showAsIcon="1" r:id="rId6" imgW="1722240" imgH="439560" progId="Package">
                  <p:embed/>
                </p:oleObj>
              </mc:Choice>
              <mc:Fallback>
                <p:oleObj name="Objet d’environnement du Gestionnaire de liaisons" showAsIcon="1" r:id="rId6" imgW="1722240" imgH="4395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83981" y="6356926"/>
                        <a:ext cx="1722438" cy="439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Image 22">
            <a:extLst>
              <a:ext uri="{FF2B5EF4-FFF2-40B4-BE49-F238E27FC236}">
                <a16:creationId xmlns:a16="http://schemas.microsoft.com/office/drawing/2014/main" id="{A6D25F79-21C4-0785-18A5-6674F5279F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83213" y="1877963"/>
            <a:ext cx="5716570" cy="155103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3D9F7360-04C1-4525-715D-F80C1E25EC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49726" y="2142242"/>
            <a:ext cx="9454968" cy="421468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7" name="Espace réservé du numéro de diapositive 5">
            <a:extLst>
              <a:ext uri="{FF2B5EF4-FFF2-40B4-BE49-F238E27FC236}">
                <a16:creationId xmlns:a16="http://schemas.microsoft.com/office/drawing/2014/main" id="{FEF21944-171F-F455-DBEE-45F8D2D90884}"/>
              </a:ext>
            </a:extLst>
          </p:cNvPr>
          <p:cNvSpPr txBox="1">
            <a:spLocks/>
          </p:cNvSpPr>
          <p:nvPr/>
        </p:nvSpPr>
        <p:spPr>
          <a:xfrm>
            <a:off x="11487150" y="6356926"/>
            <a:ext cx="581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3E2FBD-BF37-406B-8EFD-A07DD9B9911D}" type="slidenum">
              <a:rPr lang="fr-FR" sz="2400" b="1" smtClean="0">
                <a:solidFill>
                  <a:schemeClr val="accent6">
                    <a:lumMod val="75000"/>
                  </a:schemeClr>
                </a:solidFill>
              </a:rPr>
              <a:pPr/>
              <a:t>22</a:t>
            </a:fld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17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A18247B-60A3-F813-7C42-88DEDA7A5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73" y="-8197"/>
            <a:ext cx="9833548" cy="541598"/>
          </a:xfrm>
        </p:spPr>
        <p:txBody>
          <a:bodyPr anchor="b">
            <a:normAutofit fontScale="90000"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Création d’un </a:t>
            </a:r>
            <a:r>
              <a:rPr lang="fr-FR" sz="3600" dirty="0" err="1">
                <a:solidFill>
                  <a:schemeClr val="tx2"/>
                </a:solidFill>
              </a:rPr>
              <a:t>dashboard</a:t>
            </a:r>
            <a:endParaRPr lang="fr-FR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239FE6-5DAF-18A0-021B-A15EC3D1EB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73" y="579523"/>
            <a:ext cx="9833548" cy="6173701"/>
          </a:xfrm>
        </p:spPr>
        <p:txBody>
          <a:bodyPr>
            <a:normAutofit/>
          </a:bodyPr>
          <a:lstStyle/>
          <a:p>
            <a:r>
              <a:rPr lang="fr-FR" sz="1800" dirty="0">
                <a:solidFill>
                  <a:schemeClr val="tx2"/>
                </a:solidFill>
              </a:rPr>
              <a:t>Afin de pouvoir présenter le résultat de l’analyse au client, un tableau de bord a été réalisé.</a:t>
            </a:r>
          </a:p>
          <a:p>
            <a:endParaRPr lang="fr-FR" sz="1800" dirty="0">
              <a:solidFill>
                <a:schemeClr val="tx2"/>
              </a:solidFill>
            </a:endParaRPr>
          </a:p>
          <a:p>
            <a:r>
              <a:rPr lang="fr-FR" sz="1800" dirty="0">
                <a:solidFill>
                  <a:schemeClr val="tx2"/>
                </a:solidFill>
              </a:rPr>
              <a:t>Il s’appuie sur l’outil </a:t>
            </a:r>
            <a:r>
              <a:rPr lang="fr-FR" sz="1800" dirty="0" err="1">
                <a:solidFill>
                  <a:schemeClr val="tx2"/>
                </a:solidFill>
              </a:rPr>
              <a:t>Streamlit</a:t>
            </a:r>
            <a:r>
              <a:rPr lang="fr-FR" sz="1800" dirty="0">
                <a:solidFill>
                  <a:schemeClr val="tx2"/>
                </a:solidFill>
              </a:rPr>
              <a:t>, librairie disponible sur python.</a:t>
            </a: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r>
              <a:rPr lang="fr-FR" sz="1800" dirty="0">
                <a:solidFill>
                  <a:schemeClr val="tx2"/>
                </a:solidFill>
              </a:rPr>
              <a:t>Cette librairie met à disposition des composant permettant d’afficher une interface web avec des composants déjà codé et faciles d’utilisation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73771C08-AC6A-2E78-703E-A78A79DAA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0" y="1"/>
            <a:ext cx="1097280" cy="10157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0C0FEF8-C5A3-8A06-111A-2CF6997FF5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5854"/>
            <a:ext cx="995680" cy="10021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DDC9A3D-5613-561C-01FF-919B45A68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9872" y="1162071"/>
            <a:ext cx="4171950" cy="244181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DC9B669-3AAC-3AAF-3C89-A0DEB7BCD75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667" y="3712802"/>
            <a:ext cx="5162359" cy="2997596"/>
          </a:xfrm>
          <a:prstGeom prst="rect">
            <a:avLst/>
          </a:prstGeom>
        </p:spPr>
      </p:pic>
      <p:sp>
        <p:nvSpPr>
          <p:cNvPr id="23" name="Espace réservé du numéro de diapositive 5">
            <a:extLst>
              <a:ext uri="{FF2B5EF4-FFF2-40B4-BE49-F238E27FC236}">
                <a16:creationId xmlns:a16="http://schemas.microsoft.com/office/drawing/2014/main" id="{F83F35A3-54AA-A45E-FFD1-179C6B344A4D}"/>
              </a:ext>
            </a:extLst>
          </p:cNvPr>
          <p:cNvSpPr txBox="1">
            <a:spLocks/>
          </p:cNvSpPr>
          <p:nvPr/>
        </p:nvSpPr>
        <p:spPr>
          <a:xfrm>
            <a:off x="11544300" y="6356926"/>
            <a:ext cx="5238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3E2FBD-BF37-406B-8EFD-A07DD9B9911D}" type="slidenum">
              <a:rPr lang="fr-FR" sz="2400" b="1" smtClean="0">
                <a:solidFill>
                  <a:schemeClr val="accent6">
                    <a:lumMod val="75000"/>
                  </a:schemeClr>
                </a:solidFill>
              </a:rPr>
              <a:pPr/>
              <a:t>23</a:t>
            </a:fld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87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98129C-AEEA-1789-258E-0AFC912DA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73" y="6789"/>
            <a:ext cx="9833548" cy="602811"/>
          </a:xfrm>
        </p:spPr>
        <p:txBody>
          <a:bodyPr anchor="b">
            <a:normAutofit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Création d’un </a:t>
            </a:r>
            <a:r>
              <a:rPr lang="fr-FR" sz="3600" dirty="0" err="1">
                <a:solidFill>
                  <a:schemeClr val="tx2"/>
                </a:solidFill>
              </a:rPr>
              <a:t>dashboard</a:t>
            </a:r>
            <a:r>
              <a:rPr lang="fr-FR" sz="3600" dirty="0">
                <a:solidFill>
                  <a:schemeClr val="tx2"/>
                </a:solidFill>
              </a:rPr>
              <a:t>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F95F79-FE38-F673-BA1F-DA2345205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73" y="641707"/>
            <a:ext cx="9833548" cy="6209504"/>
          </a:xfrm>
        </p:spPr>
        <p:txBody>
          <a:bodyPr>
            <a:normAutofit/>
          </a:bodyPr>
          <a:lstStyle/>
          <a:p>
            <a:r>
              <a:rPr lang="fr-FR" sz="1800" dirty="0">
                <a:solidFill>
                  <a:schemeClr val="tx2"/>
                </a:solidFill>
              </a:rPr>
              <a:t>Un pipeline de déploiement continu a également été mis en place grâce à « </a:t>
            </a:r>
            <a:r>
              <a:rPr lang="fr-FR" sz="1800" dirty="0" err="1">
                <a:solidFill>
                  <a:schemeClr val="tx2"/>
                </a:solidFill>
              </a:rPr>
              <a:t>Streamlite</a:t>
            </a:r>
            <a:r>
              <a:rPr lang="fr-FR" sz="1800" dirty="0">
                <a:solidFill>
                  <a:schemeClr val="tx2"/>
                </a:solidFill>
              </a:rPr>
              <a:t> </a:t>
            </a:r>
            <a:r>
              <a:rPr lang="fr-FR" sz="1800" dirty="0" err="1">
                <a:solidFill>
                  <a:schemeClr val="tx2"/>
                </a:solidFill>
              </a:rPr>
              <a:t>share</a:t>
            </a:r>
            <a:r>
              <a:rPr lang="fr-FR" sz="1800" dirty="0">
                <a:solidFill>
                  <a:schemeClr val="tx2"/>
                </a:solidFill>
              </a:rPr>
              <a:t> »</a:t>
            </a:r>
          </a:p>
          <a:p>
            <a:r>
              <a:rPr lang="fr-FR" sz="1800" dirty="0">
                <a:solidFill>
                  <a:schemeClr val="tx2"/>
                </a:solidFill>
              </a:rPr>
              <a:t>À chaque nouveau commit poussé sur le </a:t>
            </a:r>
            <a:br>
              <a:rPr lang="fr-FR" sz="1800" dirty="0">
                <a:solidFill>
                  <a:schemeClr val="tx2"/>
                </a:solidFill>
              </a:rPr>
            </a:br>
            <a:r>
              <a:rPr lang="fr-FR" sz="1800" dirty="0">
                <a:solidFill>
                  <a:schemeClr val="tx2"/>
                </a:solidFill>
              </a:rPr>
              <a:t>répertoire </a:t>
            </a:r>
            <a:r>
              <a:rPr lang="fr-FR" sz="1800" dirty="0" err="1">
                <a:solidFill>
                  <a:schemeClr val="tx2"/>
                </a:solidFill>
              </a:rPr>
              <a:t>github</a:t>
            </a:r>
            <a:r>
              <a:rPr lang="fr-FR" sz="1800" dirty="0">
                <a:solidFill>
                  <a:schemeClr val="tx2"/>
                </a:solidFill>
              </a:rPr>
              <a:t>, le tableau de bord sera mis à </a:t>
            </a:r>
            <a:br>
              <a:rPr lang="fr-FR" sz="1800" dirty="0">
                <a:solidFill>
                  <a:schemeClr val="tx2"/>
                </a:solidFill>
              </a:rPr>
            </a:br>
            <a:r>
              <a:rPr lang="fr-FR" sz="1800" dirty="0">
                <a:solidFill>
                  <a:schemeClr val="tx2"/>
                </a:solidFill>
              </a:rPr>
              <a:t>jours</a:t>
            </a: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tx2"/>
                </a:solidFill>
              </a:rPr>
              <a:t>                                                                                                  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1E51F523-7766-61D6-86AC-2A3DF5714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0" y="1"/>
            <a:ext cx="1097280" cy="10157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803E245-876C-A8F3-8D5C-A3EF30CB4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5854"/>
            <a:ext cx="995680" cy="10021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0EB59C4-5CC2-9312-E71B-EC133BF28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6282" y="1627094"/>
            <a:ext cx="6923967" cy="483470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68DE4D04-A509-3DDD-B778-D0C94AFE3333}"/>
              </a:ext>
            </a:extLst>
          </p:cNvPr>
          <p:cNvSpPr txBox="1">
            <a:spLocks/>
          </p:cNvSpPr>
          <p:nvPr/>
        </p:nvSpPr>
        <p:spPr>
          <a:xfrm>
            <a:off x="11534775" y="6356926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3E2FBD-BF37-406B-8EFD-A07DD9B9911D}" type="slidenum">
              <a:rPr lang="fr-FR" sz="2400" b="1" smtClean="0">
                <a:solidFill>
                  <a:schemeClr val="accent6">
                    <a:lumMod val="75000"/>
                  </a:schemeClr>
                </a:solidFill>
              </a:rPr>
              <a:pPr/>
              <a:t>24</a:t>
            </a:fld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191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17F9AA-17D6-4CC6-2F4E-EE2094B28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73" y="6790"/>
            <a:ext cx="9833548" cy="536136"/>
          </a:xfrm>
        </p:spPr>
        <p:txBody>
          <a:bodyPr anchor="b">
            <a:normAutofit fontScale="90000"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Création d’un </a:t>
            </a:r>
            <a:r>
              <a:rPr lang="fr-FR" sz="3600" dirty="0" err="1">
                <a:solidFill>
                  <a:schemeClr val="tx2"/>
                </a:solidFill>
              </a:rPr>
              <a:t>dashboard</a:t>
            </a:r>
            <a:endParaRPr lang="fr-FR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B4992B2-3B38-47A6-79C6-A1141E4EA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73" y="856701"/>
            <a:ext cx="9833548" cy="6008087"/>
          </a:xfrm>
        </p:spPr>
        <p:txBody>
          <a:bodyPr>
            <a:normAutofit/>
          </a:bodyPr>
          <a:lstStyle/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fr-FR" sz="10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fr-FR" sz="1800" dirty="0">
                <a:solidFill>
                  <a:schemeClr val="tx2"/>
                </a:solidFill>
              </a:rPr>
              <a:t>Lien vers le tableau de bord : https://matthieu0guim-datascientist-p7-dashboard-dashboard-prod-7um9fl.streamlit.app/</a:t>
            </a:r>
            <a:endParaRPr lang="fr-FR" sz="10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2A6378B-399C-F7C1-692C-38985EDD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0" y="1"/>
            <a:ext cx="1097280" cy="10157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6219C97-2286-4034-4E74-F189987B6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5854"/>
            <a:ext cx="995680" cy="10021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3EC26B1-3294-2049-0FB5-00B541861B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6094" y="665734"/>
            <a:ext cx="8739505" cy="40926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7" name="Espace réservé du numéro de diapositive 5">
            <a:extLst>
              <a:ext uri="{FF2B5EF4-FFF2-40B4-BE49-F238E27FC236}">
                <a16:creationId xmlns:a16="http://schemas.microsoft.com/office/drawing/2014/main" id="{19948A7F-1921-218D-7AAB-557831E1C238}"/>
              </a:ext>
            </a:extLst>
          </p:cNvPr>
          <p:cNvSpPr txBox="1">
            <a:spLocks/>
          </p:cNvSpPr>
          <p:nvPr/>
        </p:nvSpPr>
        <p:spPr>
          <a:xfrm>
            <a:off x="11515725" y="6356926"/>
            <a:ext cx="5524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3E2FBD-BF37-406B-8EFD-A07DD9B9911D}" type="slidenum">
              <a:rPr lang="fr-FR" sz="2400" b="1" smtClean="0">
                <a:solidFill>
                  <a:schemeClr val="accent6">
                    <a:lumMod val="75000"/>
                  </a:schemeClr>
                </a:solidFill>
              </a:rPr>
              <a:pPr/>
              <a:t>25</a:t>
            </a:fld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4783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188E88B-E89E-3383-A47D-085C7C5E2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73" y="23363"/>
            <a:ext cx="9833548" cy="860557"/>
          </a:xfrm>
        </p:spPr>
        <p:txBody>
          <a:bodyPr anchor="b">
            <a:normAutofit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Présentation de la base de données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BDA80B-DDD5-21F1-056B-1B5AFF4B43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73" y="1110162"/>
            <a:ext cx="9833548" cy="5771199"/>
          </a:xfrm>
        </p:spPr>
        <p:txBody>
          <a:bodyPr>
            <a:normAutofit/>
          </a:bodyPr>
          <a:lstStyle/>
          <a:p>
            <a:r>
              <a:rPr lang="fr-FR" sz="1800" dirty="0">
                <a:solidFill>
                  <a:schemeClr val="tx2"/>
                </a:solidFill>
              </a:rPr>
              <a:t>9 fichiers csv de données utilisables et 1 fichier d’explication des variables</a:t>
            </a: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r>
              <a:rPr lang="fr-FR" sz="1800" dirty="0">
                <a:solidFill>
                  <a:schemeClr val="tx2"/>
                </a:solidFill>
              </a:rPr>
              <a:t>Cela représente un total de 225 colonnes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7C5BC361-3D09-B43A-FC2A-7A946B943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0" y="1"/>
            <a:ext cx="1097280" cy="101572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7F1DA086-DC5D-8D63-DCD4-7B332B6F9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0" y="1"/>
            <a:ext cx="1097280" cy="101572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6907F31-A086-0910-C4EB-1D3FD75ED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5854"/>
            <a:ext cx="995680" cy="100214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A53BFE6-D538-2C78-534B-A4228C1B2F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58" y="1650020"/>
            <a:ext cx="990863" cy="99086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47B2279D-7B58-3936-A261-6DBD3F70F6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705" y="1650020"/>
            <a:ext cx="990863" cy="990863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ECF111D-7FBD-AC12-1475-D7E6AFC73E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200" y="1631564"/>
            <a:ext cx="990863" cy="990863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E6FE49CE-D2A5-247D-9626-55D277FC21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695" y="1650020"/>
            <a:ext cx="990863" cy="990863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2C1C2C4B-8E2C-96F8-9BA3-A1129ECCED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300" y="1631563"/>
            <a:ext cx="990863" cy="990863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C13FBAA-20B1-35C4-CEEE-3FBF775186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685" y="1631562"/>
            <a:ext cx="990863" cy="990863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233A94D4-14D2-3C88-E54D-5B9AC510C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4333" y="1631561"/>
            <a:ext cx="990863" cy="990863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D858D222-A6B1-F33C-8E28-7FA0B4D495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675" y="1631560"/>
            <a:ext cx="990863" cy="990863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DE22A010-AA6F-B749-47E0-0127E98FD0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543" y="1639094"/>
            <a:ext cx="990863" cy="990863"/>
          </a:xfrm>
          <a:prstGeom prst="rect">
            <a:avLst/>
          </a:prstGeom>
        </p:spPr>
      </p:pic>
      <p:sp>
        <p:nvSpPr>
          <p:cNvPr id="32" name="ZoneTexte 31">
            <a:extLst>
              <a:ext uri="{FF2B5EF4-FFF2-40B4-BE49-F238E27FC236}">
                <a16:creationId xmlns:a16="http://schemas.microsoft.com/office/drawing/2014/main" id="{7B041AC0-9E5D-6EA6-045C-64D9E89A121A}"/>
              </a:ext>
            </a:extLst>
          </p:cNvPr>
          <p:cNvSpPr txBox="1"/>
          <p:nvPr/>
        </p:nvSpPr>
        <p:spPr>
          <a:xfrm>
            <a:off x="107658" y="2733040"/>
            <a:ext cx="888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application_test</a:t>
            </a:r>
            <a:endParaRPr lang="fr-FR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1F50C8A1-5314-20EF-EE5B-C4AEB9D68E68}"/>
              </a:ext>
            </a:extLst>
          </p:cNvPr>
          <p:cNvSpPr txBox="1"/>
          <p:nvPr/>
        </p:nvSpPr>
        <p:spPr>
          <a:xfrm>
            <a:off x="1501125" y="2743854"/>
            <a:ext cx="888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application_train</a:t>
            </a:r>
            <a:endParaRPr lang="fr-FR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6BAF235-411F-BE32-046F-A9E677595F23}"/>
              </a:ext>
            </a:extLst>
          </p:cNvPr>
          <p:cNvSpPr txBox="1"/>
          <p:nvPr/>
        </p:nvSpPr>
        <p:spPr>
          <a:xfrm>
            <a:off x="2762620" y="2733040"/>
            <a:ext cx="88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bureau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A226D2A-0E5C-D95D-C2B5-5486986B5295}"/>
              </a:ext>
            </a:extLst>
          </p:cNvPr>
          <p:cNvSpPr txBox="1"/>
          <p:nvPr/>
        </p:nvSpPr>
        <p:spPr>
          <a:xfrm>
            <a:off x="4024007" y="2733040"/>
            <a:ext cx="888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bureau_balance</a:t>
            </a:r>
            <a:endParaRPr lang="fr-FR" dirty="0"/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89923FE9-43CF-B23C-C505-7A1EDA57A33E}"/>
              </a:ext>
            </a:extLst>
          </p:cNvPr>
          <p:cNvSpPr txBox="1"/>
          <p:nvPr/>
        </p:nvSpPr>
        <p:spPr>
          <a:xfrm>
            <a:off x="5353509" y="2733040"/>
            <a:ext cx="888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credit_card_balance</a:t>
            </a:r>
            <a:endParaRPr lang="fr-FR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1AE4767F-A459-AC40-EF79-3467CE83790F}"/>
              </a:ext>
            </a:extLst>
          </p:cNvPr>
          <p:cNvSpPr txBox="1"/>
          <p:nvPr/>
        </p:nvSpPr>
        <p:spPr>
          <a:xfrm>
            <a:off x="6598526" y="2733040"/>
            <a:ext cx="8880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HomeCredit_columns_description</a:t>
            </a:r>
            <a:endParaRPr lang="fr-FR" dirty="0"/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4536AB05-0AA0-60D3-EFE3-8141F674CB8F}"/>
              </a:ext>
            </a:extLst>
          </p:cNvPr>
          <p:cNvSpPr txBox="1"/>
          <p:nvPr/>
        </p:nvSpPr>
        <p:spPr>
          <a:xfrm>
            <a:off x="7867066" y="2743854"/>
            <a:ext cx="888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installments_payments</a:t>
            </a:r>
            <a:endParaRPr lang="fr-FR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8D9B1B7B-E9D0-F146-9CD9-690B322B5709}"/>
              </a:ext>
            </a:extLst>
          </p:cNvPr>
          <p:cNvSpPr txBox="1"/>
          <p:nvPr/>
        </p:nvSpPr>
        <p:spPr>
          <a:xfrm>
            <a:off x="9112083" y="2733040"/>
            <a:ext cx="888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POS_CASH_balance</a:t>
            </a:r>
            <a:endParaRPr lang="fr-FR" dirty="0"/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2453586-534F-1C2C-EBFF-D6BA83D081BE}"/>
              </a:ext>
            </a:extLst>
          </p:cNvPr>
          <p:cNvSpPr txBox="1"/>
          <p:nvPr/>
        </p:nvSpPr>
        <p:spPr>
          <a:xfrm>
            <a:off x="10299435" y="2733040"/>
            <a:ext cx="8880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previous_application</a:t>
            </a:r>
            <a:endParaRPr lang="fr-FR" dirty="0"/>
          </a:p>
        </p:txBody>
      </p:sp>
      <p:sp>
        <p:nvSpPr>
          <p:cNvPr id="8" name="Espace réservé du numéro de diapositive 5">
            <a:extLst>
              <a:ext uri="{FF2B5EF4-FFF2-40B4-BE49-F238E27FC236}">
                <a16:creationId xmlns:a16="http://schemas.microsoft.com/office/drawing/2014/main" id="{D083538B-1452-CF0D-E6AC-7BFE6ED6B7DF}"/>
              </a:ext>
            </a:extLst>
          </p:cNvPr>
          <p:cNvSpPr txBox="1">
            <a:spLocks/>
          </p:cNvSpPr>
          <p:nvPr/>
        </p:nvSpPr>
        <p:spPr>
          <a:xfrm>
            <a:off x="11839575" y="6356926"/>
            <a:ext cx="228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3E2FBD-BF37-406B-8EFD-A07DD9B9911D}" type="slidenum">
              <a:rPr lang="fr-FR" sz="2400" b="1" smtClean="0">
                <a:solidFill>
                  <a:schemeClr val="accent6">
                    <a:lumMod val="75000"/>
                  </a:schemeClr>
                </a:solidFill>
              </a:rPr>
              <a:pPr/>
              <a:t>3</a:t>
            </a:fld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308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C86C24-3026-DE6F-BB15-5E01BDD45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73" y="-7117"/>
            <a:ext cx="9833548" cy="647197"/>
          </a:xfrm>
        </p:spPr>
        <p:txBody>
          <a:bodyPr anchor="b">
            <a:normAutofit/>
          </a:bodyPr>
          <a:lstStyle/>
          <a:p>
            <a:pPr algn="ctr"/>
            <a:r>
              <a:rPr lang="fr-FR" sz="3600" dirty="0" err="1">
                <a:solidFill>
                  <a:schemeClr val="tx2"/>
                </a:solidFill>
              </a:rPr>
              <a:t>Feature</a:t>
            </a:r>
            <a:r>
              <a:rPr lang="fr-FR" sz="3600" dirty="0">
                <a:solidFill>
                  <a:schemeClr val="tx2"/>
                </a:solidFill>
              </a:rPr>
              <a:t> engineering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771D848-5E0B-3CA2-AAA2-8808BF1A20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43053" y="733114"/>
            <a:ext cx="9833548" cy="6124885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Le but du </a:t>
            </a:r>
            <a:r>
              <a:rPr lang="fr-FR" dirty="0" err="1">
                <a:solidFill>
                  <a:schemeClr val="tx2"/>
                </a:solidFill>
              </a:rPr>
              <a:t>feature</a:t>
            </a:r>
            <a:r>
              <a:rPr lang="fr-FR" dirty="0">
                <a:solidFill>
                  <a:schemeClr val="tx2"/>
                </a:solidFill>
              </a:rPr>
              <a:t> engineering est de créer de l’information (nouvelles variables) à partir des variables à disposition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09B7BD16-C854-7943-6574-C3CDAEB86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0" y="1"/>
            <a:ext cx="1097280" cy="1015726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1E23EC6-9060-4371-0936-256CFBCBF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5854"/>
            <a:ext cx="995680" cy="100214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54FC05F8-8E7E-802A-13E8-FA497E5D1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7271" y="3262724"/>
            <a:ext cx="990863" cy="99086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235BA43-29A4-9330-38B0-1107531F77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799" y="3103956"/>
            <a:ext cx="1308402" cy="13084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B0C7DDB-7C62-38F1-1D44-BA4AAE14F7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032" y="3262725"/>
            <a:ext cx="990863" cy="990863"/>
          </a:xfrm>
          <a:prstGeom prst="rect">
            <a:avLst/>
          </a:prstGeom>
        </p:spPr>
      </p:pic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D4DA00DA-E7A9-E540-1573-BF3DF0917878}"/>
              </a:ext>
            </a:extLst>
          </p:cNvPr>
          <p:cNvSpPr/>
          <p:nvPr/>
        </p:nvSpPr>
        <p:spPr>
          <a:xfrm>
            <a:off x="3638374" y="3454019"/>
            <a:ext cx="1463040" cy="548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00F2FDFB-6D9A-03A6-736A-6A899A07BE81}"/>
              </a:ext>
            </a:extLst>
          </p:cNvPr>
          <p:cNvSpPr/>
          <p:nvPr/>
        </p:nvSpPr>
        <p:spPr>
          <a:xfrm>
            <a:off x="7310826" y="3454019"/>
            <a:ext cx="1463040" cy="548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2A27C73-6247-EBDE-C602-63EE13535A3D}"/>
              </a:ext>
            </a:extLst>
          </p:cNvPr>
          <p:cNvSpPr txBox="1"/>
          <p:nvPr/>
        </p:nvSpPr>
        <p:spPr>
          <a:xfrm>
            <a:off x="9080032" y="4412358"/>
            <a:ext cx="148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798 variables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704D26D5-98BB-08A9-259D-D45498744D47}"/>
              </a:ext>
            </a:extLst>
          </p:cNvPr>
          <p:cNvSpPr txBox="1"/>
          <p:nvPr/>
        </p:nvSpPr>
        <p:spPr>
          <a:xfrm>
            <a:off x="2272508" y="4459286"/>
            <a:ext cx="148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225 variables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F5B888-19CD-868B-643F-C890A7C2B46A}"/>
              </a:ext>
            </a:extLst>
          </p:cNvPr>
          <p:cNvSpPr txBox="1">
            <a:spLocks/>
          </p:cNvSpPr>
          <p:nvPr/>
        </p:nvSpPr>
        <p:spPr>
          <a:xfrm>
            <a:off x="11839575" y="6356926"/>
            <a:ext cx="228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3E2FBD-BF37-406B-8EFD-A07DD9B9911D}" type="slidenum">
              <a:rPr lang="fr-FR" sz="2400" b="1" smtClean="0">
                <a:solidFill>
                  <a:schemeClr val="accent6">
                    <a:lumMod val="75000"/>
                  </a:schemeClr>
                </a:solidFill>
              </a:rPr>
              <a:pPr/>
              <a:t>4</a:t>
            </a:fld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5509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BF902B-B8D1-AF19-9194-9126E1780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19995"/>
            <a:ext cx="9833548" cy="660726"/>
          </a:xfrm>
        </p:spPr>
        <p:txBody>
          <a:bodyPr anchor="b">
            <a:normAutofit/>
          </a:bodyPr>
          <a:lstStyle/>
          <a:p>
            <a:pPr algn="ctr"/>
            <a:r>
              <a:rPr lang="fr-FR" sz="3600" dirty="0" err="1">
                <a:solidFill>
                  <a:schemeClr val="tx2"/>
                </a:solidFill>
              </a:rPr>
              <a:t>Feature</a:t>
            </a:r>
            <a:r>
              <a:rPr lang="fr-FR" sz="3600" dirty="0">
                <a:solidFill>
                  <a:schemeClr val="tx2"/>
                </a:solidFill>
              </a:rPr>
              <a:t> </a:t>
            </a:r>
            <a:r>
              <a:rPr lang="fr-FR" sz="3600" dirty="0" err="1">
                <a:solidFill>
                  <a:schemeClr val="tx2"/>
                </a:solidFill>
              </a:rPr>
              <a:t>selection</a:t>
            </a:r>
            <a:endParaRPr lang="fr-FR" sz="3600" dirty="0">
              <a:solidFill>
                <a:schemeClr val="tx2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464D4BE-9E7F-068F-23AA-63517DE8B7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73" y="818458"/>
            <a:ext cx="9833548" cy="6059536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Avoir un trop grand nombre de variables implique une difficulté pour entrainer le modèle.</a:t>
            </a:r>
          </a:p>
          <a:p>
            <a:r>
              <a:rPr lang="fr-FR" sz="2400" dirty="0">
                <a:solidFill>
                  <a:schemeClr val="tx2"/>
                </a:solidFill>
              </a:rPr>
              <a:t>Toutes les variables ne sont pas aussi importantes.</a:t>
            </a:r>
          </a:p>
          <a:p>
            <a:r>
              <a:rPr lang="fr-FR" sz="2400" dirty="0">
                <a:solidFill>
                  <a:schemeClr val="tx2"/>
                </a:solidFill>
              </a:rPr>
              <a:t>Méthodologie:</a:t>
            </a:r>
          </a:p>
          <a:p>
            <a:pPr lvl="1"/>
            <a:r>
              <a:rPr lang="fr-FR" sz="1800" dirty="0">
                <a:solidFill>
                  <a:schemeClr val="tx2"/>
                </a:solidFill>
              </a:rPr>
              <a:t>Entrainement de différents modèles sur les données</a:t>
            </a:r>
          </a:p>
          <a:p>
            <a:pPr lvl="1"/>
            <a:r>
              <a:rPr lang="fr-FR" sz="1800" dirty="0">
                <a:solidFill>
                  <a:schemeClr val="tx2"/>
                </a:solidFill>
              </a:rPr>
              <a:t>On classe les variables par importance pour chacun des modèles et on sélectionne les 100 plus importantes</a:t>
            </a:r>
          </a:p>
          <a:p>
            <a:pPr lvl="1"/>
            <a:r>
              <a:rPr lang="fr-FR" sz="1800" dirty="0">
                <a:solidFill>
                  <a:schemeClr val="tx2"/>
                </a:solidFill>
              </a:rPr>
              <a:t>On attribut un point à une variable quand elle fait partie de la sélection d’un modèle</a:t>
            </a:r>
          </a:p>
          <a:p>
            <a:pPr lvl="1"/>
            <a:r>
              <a:rPr lang="fr-FR" sz="1800" dirty="0">
                <a:solidFill>
                  <a:schemeClr val="tx2"/>
                </a:solidFill>
              </a:rPr>
              <a:t>On ne garde que les variables ayant été sélectionnées au moins trois fois dans le processus</a:t>
            </a:r>
          </a:p>
          <a:p>
            <a:pPr lvl="1"/>
            <a:endParaRPr lang="fr-FR" sz="1800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F4B1D6BB-E651-D8BD-E6A2-56E7C711F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0" y="1"/>
            <a:ext cx="1097280" cy="101572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65051C1-2843-DEEA-F6A8-68C969D217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5854"/>
            <a:ext cx="995680" cy="10021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4889993B-2804-3BD3-7C68-51283B750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580" y="4523877"/>
            <a:ext cx="990863" cy="990863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845D9F2-AF26-FA2E-0557-4CC538E6C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108" y="4365109"/>
            <a:ext cx="1308402" cy="13084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BD2A9B4-1D39-23A6-77D2-E544EDD2D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0341" y="4523878"/>
            <a:ext cx="990863" cy="990863"/>
          </a:xfrm>
          <a:prstGeom prst="rect">
            <a:avLst/>
          </a:prstGeom>
        </p:spPr>
      </p:pic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E6292CFE-A2EF-819D-2B11-BCF8DF877113}"/>
              </a:ext>
            </a:extLst>
          </p:cNvPr>
          <p:cNvSpPr/>
          <p:nvPr/>
        </p:nvSpPr>
        <p:spPr>
          <a:xfrm>
            <a:off x="3828683" y="4715172"/>
            <a:ext cx="1463040" cy="548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Flèche : droite 22">
            <a:extLst>
              <a:ext uri="{FF2B5EF4-FFF2-40B4-BE49-F238E27FC236}">
                <a16:creationId xmlns:a16="http://schemas.microsoft.com/office/drawing/2014/main" id="{FA10FB8D-1119-FD6F-0D3B-7D7E7B8439F8}"/>
              </a:ext>
            </a:extLst>
          </p:cNvPr>
          <p:cNvSpPr/>
          <p:nvPr/>
        </p:nvSpPr>
        <p:spPr>
          <a:xfrm>
            <a:off x="7501135" y="4715172"/>
            <a:ext cx="1463040" cy="5486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1FE8F877-74BD-F6DD-7C7E-79275DABB7DB}"/>
              </a:ext>
            </a:extLst>
          </p:cNvPr>
          <p:cNvSpPr txBox="1"/>
          <p:nvPr/>
        </p:nvSpPr>
        <p:spPr>
          <a:xfrm>
            <a:off x="2385121" y="5611483"/>
            <a:ext cx="148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798 variables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F03C0F98-EA61-06A3-B62D-30C1A4E9C6E6}"/>
              </a:ext>
            </a:extLst>
          </p:cNvPr>
          <p:cNvSpPr txBox="1"/>
          <p:nvPr/>
        </p:nvSpPr>
        <p:spPr>
          <a:xfrm>
            <a:off x="9022041" y="5653335"/>
            <a:ext cx="1487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133 variables</a:t>
            </a:r>
          </a:p>
        </p:txBody>
      </p:sp>
      <p:sp>
        <p:nvSpPr>
          <p:cNvPr id="26" name="Espace réservé du numéro de diapositive 5">
            <a:extLst>
              <a:ext uri="{FF2B5EF4-FFF2-40B4-BE49-F238E27FC236}">
                <a16:creationId xmlns:a16="http://schemas.microsoft.com/office/drawing/2014/main" id="{5597DDB8-94DC-3E39-BACE-BC6E7089C8CE}"/>
              </a:ext>
            </a:extLst>
          </p:cNvPr>
          <p:cNvSpPr txBox="1">
            <a:spLocks/>
          </p:cNvSpPr>
          <p:nvPr/>
        </p:nvSpPr>
        <p:spPr>
          <a:xfrm>
            <a:off x="11839575" y="6356926"/>
            <a:ext cx="228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3E2FBD-BF37-406B-8EFD-A07DD9B9911D}" type="slidenum">
              <a:rPr lang="fr-FR" sz="2400" b="1" smtClean="0">
                <a:solidFill>
                  <a:schemeClr val="accent6">
                    <a:lumMod val="75000"/>
                  </a:schemeClr>
                </a:solidFill>
              </a:rPr>
              <a:pPr/>
              <a:t>5</a:t>
            </a:fld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402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EE511DA-26B9-9664-B048-2361D8099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73" y="-1"/>
            <a:ext cx="9833548" cy="685802"/>
          </a:xfrm>
        </p:spPr>
        <p:txBody>
          <a:bodyPr anchor="b">
            <a:normAutofit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Équilibrage des classes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B0DB72-E07A-1B9C-B00D-A479C690C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73" y="735023"/>
            <a:ext cx="9833548" cy="6122973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La distribution des classes dans les données d’entrainement est assez équivoque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endParaRPr lang="fr-FR" sz="2400" dirty="0">
              <a:solidFill>
                <a:schemeClr val="tx2"/>
              </a:solidFill>
            </a:endParaRPr>
          </a:p>
          <a:p>
            <a:endParaRPr lang="fr-FR" sz="2400" dirty="0">
              <a:solidFill>
                <a:schemeClr val="tx2"/>
              </a:solidFill>
            </a:endParaRPr>
          </a:p>
          <a:p>
            <a:endParaRPr lang="fr-FR" sz="2400" dirty="0">
              <a:solidFill>
                <a:schemeClr val="tx2"/>
              </a:solidFill>
            </a:endParaRPr>
          </a:p>
          <a:p>
            <a:endParaRPr lang="fr-FR" sz="2400" dirty="0">
              <a:solidFill>
                <a:schemeClr val="tx2"/>
              </a:solidFill>
            </a:endParaRPr>
          </a:p>
          <a:p>
            <a:endParaRPr lang="fr-FR" sz="2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Une distribution non équilibrée risque d’orienter le modèle vers la détection d’une seule classe.</a:t>
            </a:r>
          </a:p>
          <a:p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Cependant des solutions existent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7FB3C6B0-D200-928E-2181-0C1ED83F2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4720" y="1"/>
            <a:ext cx="1097280" cy="10157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9F23363-818D-CFAF-E73A-DC8099413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55854"/>
            <a:ext cx="995680" cy="10021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3E55366-5081-CF42-B8F9-EAA9DEF058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629" y="1191488"/>
            <a:ext cx="4202436" cy="315182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DCA131EB-6E4F-43EE-04AF-095A0D6389B8}"/>
              </a:ext>
            </a:extLst>
          </p:cNvPr>
          <p:cNvSpPr txBox="1">
            <a:spLocks/>
          </p:cNvSpPr>
          <p:nvPr/>
        </p:nvSpPr>
        <p:spPr>
          <a:xfrm>
            <a:off x="11839575" y="6356926"/>
            <a:ext cx="228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3E2FBD-BF37-406B-8EFD-A07DD9B9911D}" type="slidenum">
              <a:rPr lang="fr-FR" sz="2400" b="1" smtClean="0">
                <a:solidFill>
                  <a:schemeClr val="accent6">
                    <a:lumMod val="75000"/>
                  </a:schemeClr>
                </a:solidFill>
              </a:rPr>
              <a:pPr/>
              <a:t>6</a:t>
            </a:fld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362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C5A484D-BEAA-B445-987F-94D349CE9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73" y="13009"/>
            <a:ext cx="9833548" cy="691841"/>
          </a:xfrm>
        </p:spPr>
        <p:txBody>
          <a:bodyPr anchor="b">
            <a:normAutofit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Équilibrage des classes 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700681-6D52-2CA6-E8D7-9B29B558B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73" y="918639"/>
            <a:ext cx="9833548" cy="2693976"/>
          </a:xfrm>
        </p:spPr>
        <p:txBody>
          <a:bodyPr>
            <a:normAutofit/>
          </a:bodyPr>
          <a:lstStyle/>
          <a:p>
            <a:r>
              <a:rPr lang="fr-FR" sz="2400" dirty="0">
                <a:solidFill>
                  <a:schemeClr val="tx2"/>
                </a:solidFill>
              </a:rPr>
              <a:t>Utilisation de la librairie SMOTE</a:t>
            </a:r>
          </a:p>
          <a:p>
            <a:pPr marL="0" indent="0">
              <a:buNone/>
            </a:pPr>
            <a:endParaRPr lang="fr-FR" sz="2400" dirty="0">
              <a:solidFill>
                <a:schemeClr val="tx2"/>
              </a:solidFill>
            </a:endParaRPr>
          </a:p>
          <a:p>
            <a:r>
              <a:rPr lang="fr-FR" sz="2400" dirty="0">
                <a:solidFill>
                  <a:schemeClr val="tx2"/>
                </a:solidFill>
              </a:rPr>
              <a:t>La librairie utilise l’</a:t>
            </a:r>
            <a:r>
              <a:rPr lang="fr-FR" sz="2400" dirty="0" err="1">
                <a:solidFill>
                  <a:schemeClr val="tx2"/>
                </a:solidFill>
              </a:rPr>
              <a:t>oversampling</a:t>
            </a:r>
            <a:r>
              <a:rPr lang="fr-FR" sz="2400" dirty="0">
                <a:solidFill>
                  <a:schemeClr val="tx2"/>
                </a:solidFill>
              </a:rPr>
              <a:t> qui consiste à générer de nouvelles entrées de la classe minoritaire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78CFB32-DB8B-25E1-C8F6-266C76490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0" y="1"/>
            <a:ext cx="1097280" cy="10157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F37D43A-20F2-77CC-2813-7C9B2E860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5854"/>
            <a:ext cx="995680" cy="10021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AD8BDB8-375B-0F4E-A8BF-AA4D9A520B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440" y="2614527"/>
            <a:ext cx="3620858" cy="35528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68CA59A-FEA9-DAAC-2845-DD10FA79BD6B}"/>
              </a:ext>
            </a:extLst>
          </p:cNvPr>
          <p:cNvSpPr txBox="1"/>
          <p:nvPr/>
        </p:nvSpPr>
        <p:spPr>
          <a:xfrm>
            <a:off x="1630458" y="6167352"/>
            <a:ext cx="354735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Illustration approche SMOTE (Emmanuel REMY, </a:t>
            </a:r>
            <a:r>
              <a:rPr lang="fr-FR" sz="1100" dirty="0" err="1"/>
              <a:t>Conf’ISUP</a:t>
            </a:r>
            <a:r>
              <a:rPr lang="fr-FR" sz="1100" dirty="0"/>
              <a:t>)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86F892EB-BD8A-C77E-8BF9-BA87BEB9B4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085" y="2601820"/>
            <a:ext cx="4958085" cy="371856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1" name="Espace réservé du numéro de diapositive 5">
            <a:extLst>
              <a:ext uri="{FF2B5EF4-FFF2-40B4-BE49-F238E27FC236}">
                <a16:creationId xmlns:a16="http://schemas.microsoft.com/office/drawing/2014/main" id="{2BE1407E-DC0D-F932-731C-C07CC65E05C5}"/>
              </a:ext>
            </a:extLst>
          </p:cNvPr>
          <p:cNvSpPr txBox="1">
            <a:spLocks/>
          </p:cNvSpPr>
          <p:nvPr/>
        </p:nvSpPr>
        <p:spPr>
          <a:xfrm>
            <a:off x="11839575" y="6356926"/>
            <a:ext cx="228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3E2FBD-BF37-406B-8EFD-A07DD9B9911D}" type="slidenum">
              <a:rPr lang="fr-FR" sz="2400" b="1" smtClean="0">
                <a:solidFill>
                  <a:schemeClr val="accent6">
                    <a:lumMod val="75000"/>
                  </a:schemeClr>
                </a:solidFill>
              </a:rPr>
              <a:pPr/>
              <a:t>7</a:t>
            </a:fld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6133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E6A464F-283F-A336-2C2C-14925516F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73" y="133200"/>
            <a:ext cx="9833548" cy="681471"/>
          </a:xfrm>
        </p:spPr>
        <p:txBody>
          <a:bodyPr anchor="b">
            <a:normAutofit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Entrainement des différents modèles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E298906-C702-EB6C-3502-AA19E2247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73" y="947870"/>
            <a:ext cx="9833548" cy="5776930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2"/>
                </a:solidFill>
              </a:rPr>
              <a:t>Pour s’assurer de choisir l’algorithme le plus adapté à notre cas d’utilisation il faut en tester plusieurs:</a:t>
            </a:r>
          </a:p>
          <a:p>
            <a:pPr lvl="1"/>
            <a:r>
              <a:rPr lang="fr-FR" sz="2000" dirty="0">
                <a:solidFill>
                  <a:schemeClr val="tx2"/>
                </a:solidFill>
              </a:rPr>
              <a:t>Régression logistique</a:t>
            </a:r>
          </a:p>
          <a:p>
            <a:pPr lvl="1"/>
            <a:r>
              <a:rPr lang="fr-FR" sz="2000" dirty="0" err="1">
                <a:solidFill>
                  <a:schemeClr val="tx2"/>
                </a:solidFill>
              </a:rPr>
              <a:t>Random</a:t>
            </a:r>
            <a:r>
              <a:rPr lang="fr-FR" sz="2000" dirty="0">
                <a:solidFill>
                  <a:schemeClr val="tx2"/>
                </a:solidFill>
              </a:rPr>
              <a:t> </a:t>
            </a:r>
            <a:r>
              <a:rPr lang="fr-FR" sz="2000" dirty="0" err="1">
                <a:solidFill>
                  <a:schemeClr val="tx2"/>
                </a:solidFill>
              </a:rPr>
              <a:t>forest</a:t>
            </a:r>
            <a:endParaRPr lang="fr-FR" sz="2000" dirty="0">
              <a:solidFill>
                <a:schemeClr val="tx2"/>
              </a:solidFill>
            </a:endParaRPr>
          </a:p>
          <a:p>
            <a:pPr lvl="1"/>
            <a:r>
              <a:rPr lang="fr-FR" sz="2000" dirty="0">
                <a:solidFill>
                  <a:schemeClr val="tx2"/>
                </a:solidFill>
              </a:rPr>
              <a:t>XGBOOST</a:t>
            </a:r>
          </a:p>
          <a:p>
            <a:pPr lvl="1"/>
            <a:r>
              <a:rPr lang="fr-FR" sz="2000" dirty="0" err="1">
                <a:solidFill>
                  <a:schemeClr val="tx2"/>
                </a:solidFill>
              </a:rPr>
              <a:t>LightGBM</a:t>
            </a:r>
            <a:endParaRPr lang="fr-FR" sz="2000" dirty="0">
              <a:solidFill>
                <a:schemeClr val="tx2"/>
              </a:solidFill>
            </a:endParaRPr>
          </a:p>
          <a:p>
            <a:pPr lvl="1"/>
            <a:endParaRPr lang="fr-FR" sz="2000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Pour des raisons de puissances de calcule, une fraction des données d’entrainement a été utilisé soit 20% des données totales</a:t>
            </a:r>
          </a:p>
          <a:p>
            <a:endParaRPr lang="fr-FR" dirty="0">
              <a:solidFill>
                <a:schemeClr val="tx2"/>
              </a:solidFill>
            </a:endParaRPr>
          </a:p>
          <a:p>
            <a:r>
              <a:rPr lang="fr-FR" dirty="0">
                <a:solidFill>
                  <a:schemeClr val="tx2"/>
                </a:solidFill>
              </a:rPr>
              <a:t>L’optimisation des hyperparamètres s’est fait en utilisant la librairie </a:t>
            </a:r>
            <a:r>
              <a:rPr lang="fr-FR" dirty="0" err="1">
                <a:solidFill>
                  <a:schemeClr val="tx2"/>
                </a:solidFill>
              </a:rPr>
              <a:t>optuna</a:t>
            </a:r>
            <a:r>
              <a:rPr lang="fr-FR" dirty="0">
                <a:solidFill>
                  <a:schemeClr val="tx2"/>
                </a:solidFill>
              </a:rPr>
              <a:t>:</a:t>
            </a:r>
          </a:p>
          <a:p>
            <a:pPr lvl="1"/>
            <a:r>
              <a:rPr lang="fr-FR" sz="2000" dirty="0">
                <a:solidFill>
                  <a:schemeClr val="tx2"/>
                </a:solidFill>
              </a:rPr>
              <a:t>Définition d’une fonction « Tune » et d’un fonction « objective</a:t>
            </a:r>
          </a:p>
          <a:p>
            <a:endParaRPr lang="fr-FR" dirty="0">
              <a:solidFill>
                <a:schemeClr val="tx2"/>
              </a:solidFill>
            </a:endParaRPr>
          </a:p>
          <a:p>
            <a:endParaRPr lang="fr-FR" dirty="0">
              <a:solidFill>
                <a:schemeClr val="tx2"/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2B88AD07-F603-0DD6-79D5-711D3C950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0" y="1"/>
            <a:ext cx="1097280" cy="10157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51A4ECD-FF9D-406B-E896-559FEE702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5854"/>
            <a:ext cx="995680" cy="1002145"/>
          </a:xfrm>
          <a:prstGeom prst="rect">
            <a:avLst/>
          </a:prstGeom>
        </p:spPr>
      </p:pic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F09F36C4-D88C-3F28-A4B3-D00C385A1EA3}"/>
              </a:ext>
            </a:extLst>
          </p:cNvPr>
          <p:cNvSpPr txBox="1">
            <a:spLocks/>
          </p:cNvSpPr>
          <p:nvPr/>
        </p:nvSpPr>
        <p:spPr>
          <a:xfrm>
            <a:off x="11839575" y="6356926"/>
            <a:ext cx="228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3E2FBD-BF37-406B-8EFD-A07DD9B9911D}" type="slidenum">
              <a:rPr lang="fr-FR" sz="2400" b="1" smtClean="0">
                <a:solidFill>
                  <a:schemeClr val="accent6">
                    <a:lumMod val="75000"/>
                  </a:schemeClr>
                </a:solidFill>
              </a:rPr>
              <a:pPr/>
              <a:t>8</a:t>
            </a:fld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212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038248A-211C-4EEC-8401-C761B929FB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0A849F-66D9-40C8-BEC8-35AFF8F45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FEE1FC6-865B-19D6-6378-968D94F52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073" y="6790"/>
            <a:ext cx="9833548" cy="593286"/>
          </a:xfrm>
        </p:spPr>
        <p:txBody>
          <a:bodyPr anchor="b">
            <a:normAutofit/>
          </a:bodyPr>
          <a:lstStyle/>
          <a:p>
            <a:pPr algn="ctr"/>
            <a:r>
              <a:rPr lang="fr-FR" sz="3600" dirty="0">
                <a:solidFill>
                  <a:schemeClr val="tx2"/>
                </a:solidFill>
              </a:rPr>
              <a:t>Entrainement des différents modèles : Résultats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4542298-A2B1-480F-A11C-A40EDD19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89890" y="0"/>
            <a:ext cx="3902110" cy="2382977"/>
            <a:chOff x="6867015" y="-1"/>
            <a:chExt cx="5324985" cy="3251912"/>
          </a:xfrm>
          <a:solidFill>
            <a:schemeClr val="accent5">
              <a:alpha val="10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4AEB45E-B965-46A0-8557-C646B5011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21A22C7-11AD-44B0-9BF7-6E3A458215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7049D82-B7F3-4192-8337-4BDB16955E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A7FAD9-577C-4D2E-A3B5-C6D0A39D47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98536A4-D9A1-E0A0-66F2-5FC82CAB98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73" y="579523"/>
            <a:ext cx="7643058" cy="6285265"/>
          </a:xfrm>
        </p:spPr>
        <p:txBody>
          <a:bodyPr>
            <a:normAutofit/>
          </a:bodyPr>
          <a:lstStyle/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endParaRPr lang="fr-FR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fr-FR" sz="1800" dirty="0">
              <a:solidFill>
                <a:schemeClr val="tx2"/>
              </a:solidFill>
            </a:endParaRPr>
          </a:p>
          <a:p>
            <a:r>
              <a:rPr lang="fr-FR" sz="1800" dirty="0">
                <a:solidFill>
                  <a:schemeClr val="tx2"/>
                </a:solidFill>
              </a:rPr>
              <a:t>Le modèle avec le meilleur score sur les données de test est la régression logistique avec un hyperparamètre C = 55,59.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A5C9C35-2375-49EB-B99C-17C87D42FE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4682671"/>
            <a:ext cx="2898948" cy="2175328"/>
            <a:chOff x="-305" y="-1"/>
            <a:chExt cx="3832880" cy="287613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BE7B8C5-3FC9-47E9-B555-AFCB849A4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15B6EFE-6DC2-4A72-AC12-BCCC3638A6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E8C1B65-6799-4DD1-B262-01901DA12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3829674-8FAF-4E90-9FB7-C6CE17839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C2768403-C3BA-061B-DBF6-8AC49AF96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4720" y="1"/>
            <a:ext cx="1097280" cy="101572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C2BD080-F356-B39B-F546-917585447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855854"/>
            <a:ext cx="995680" cy="100214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E69F525-35B1-405C-A1B6-25DD9E38A1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356" y="1729507"/>
            <a:ext cx="2957301" cy="23567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6EC66B0-5D26-3785-359E-9F5CFFA1C0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489" y="1729507"/>
            <a:ext cx="2730511" cy="32139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34E256BC-BDCB-F105-6127-286F1B4DD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2013" y="1737837"/>
            <a:ext cx="2750118" cy="33770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949D6122-ECB1-00FA-5860-F906B527FA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9794" y="1736294"/>
            <a:ext cx="3066097" cy="51284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id="{3C748AE0-2DB8-22ED-C97E-84F3D2D56141}"/>
              </a:ext>
            </a:extLst>
          </p:cNvPr>
          <p:cNvSpPr txBox="1">
            <a:spLocks/>
          </p:cNvSpPr>
          <p:nvPr/>
        </p:nvSpPr>
        <p:spPr>
          <a:xfrm>
            <a:off x="11839575" y="6356926"/>
            <a:ext cx="228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3E2FBD-BF37-406B-8EFD-A07DD9B9911D}" type="slidenum">
              <a:rPr lang="fr-FR" sz="2400" b="1" smtClean="0">
                <a:solidFill>
                  <a:schemeClr val="accent6">
                    <a:lumMod val="75000"/>
                  </a:schemeClr>
                </a:solidFill>
              </a:rPr>
              <a:pPr/>
              <a:t>9</a:t>
            </a:fld>
            <a:endParaRPr lang="fr-FR" sz="24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88019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Thème1</Template>
  <TotalTime>470</TotalTime>
  <Words>1330</Words>
  <Application>Microsoft Office PowerPoint</Application>
  <PresentationFormat>Grand écran</PresentationFormat>
  <Paragraphs>308</Paragraphs>
  <Slides>25</Slides>
  <Notes>3</Notes>
  <HiddenSlides>0</HiddenSlides>
  <MMClips>0</MMClips>
  <ScaleCrop>false</ScaleCrop>
  <HeadingPairs>
    <vt:vector size="8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Thème Office</vt:lpstr>
      <vt:lpstr>Package</vt:lpstr>
      <vt:lpstr>Implémentation d’un modèle de scoring</vt:lpstr>
      <vt:lpstr>Rappel de la problématique</vt:lpstr>
      <vt:lpstr>Présentation de la base de données</vt:lpstr>
      <vt:lpstr>Feature engineering</vt:lpstr>
      <vt:lpstr>Feature selection</vt:lpstr>
      <vt:lpstr>Équilibrage des classes </vt:lpstr>
      <vt:lpstr>Équilibrage des classes </vt:lpstr>
      <vt:lpstr>Entrainement des différents modèles</vt:lpstr>
      <vt:lpstr>Entrainement des différents modèles : Résultats</vt:lpstr>
      <vt:lpstr>Suivi de l’entrainement avec MLflow</vt:lpstr>
      <vt:lpstr>Élaboration d’une fonction de coût métier </vt:lpstr>
      <vt:lpstr>Élaboration dune fonction de coût métier </vt:lpstr>
      <vt:lpstr>Comparaison des deux fonctions d’évaluation</vt:lpstr>
      <vt:lpstr>Comparaison des deux fonctions d’évaluation </vt:lpstr>
      <vt:lpstr>Conclusion sur la phase d’entrainement du modèle optimal</vt:lpstr>
      <vt:lpstr>Création d’une API</vt:lpstr>
      <vt:lpstr>Création d’une API 2</vt:lpstr>
      <vt:lpstr>Création d’une API</vt:lpstr>
      <vt:lpstr>Création d’une API</vt:lpstr>
      <vt:lpstr>Création d’une API</vt:lpstr>
      <vt:lpstr>Analyse du datadrift</vt:lpstr>
      <vt:lpstr>Analyse du datadrift</vt:lpstr>
      <vt:lpstr>Création d’un dashboard</vt:lpstr>
      <vt:lpstr>Création d’un dashboard </vt:lpstr>
      <vt:lpstr>Création d’un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Implémentation d’un modèle de scoring</dc:title>
  <dc:creator>M Guimard</dc:creator>
  <cp:lastModifiedBy>M Guimard</cp:lastModifiedBy>
  <cp:revision>2</cp:revision>
  <dcterms:created xsi:type="dcterms:W3CDTF">2023-03-08T10:42:20Z</dcterms:created>
  <dcterms:modified xsi:type="dcterms:W3CDTF">2023-03-09T16:19:03Z</dcterms:modified>
</cp:coreProperties>
</file>